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1049" r:id="rId4"/>
    <p:sldId id="258" r:id="rId5"/>
    <p:sldId id="259" r:id="rId6"/>
    <p:sldId id="260" r:id="rId7"/>
    <p:sldId id="261" r:id="rId8"/>
    <p:sldId id="1050" r:id="rId9"/>
    <p:sldId id="1051" r:id="rId10"/>
    <p:sldId id="1052" r:id="rId11"/>
    <p:sldId id="1053" r:id="rId12"/>
    <p:sldId id="1055" r:id="rId13"/>
    <p:sldId id="1056" r:id="rId14"/>
    <p:sldId id="1059" r:id="rId15"/>
    <p:sldId id="1091" r:id="rId16"/>
    <p:sldId id="1057" r:id="rId17"/>
    <p:sldId id="1061" r:id="rId18"/>
    <p:sldId id="1062" r:id="rId19"/>
    <p:sldId id="1060" r:id="rId20"/>
    <p:sldId id="1063" r:id="rId21"/>
    <p:sldId id="1064" r:id="rId22"/>
    <p:sldId id="1066" r:id="rId23"/>
    <p:sldId id="1065" r:id="rId24"/>
    <p:sldId id="1067" r:id="rId25"/>
    <p:sldId id="1079" r:id="rId26"/>
    <p:sldId id="1068" r:id="rId27"/>
    <p:sldId id="1069" r:id="rId28"/>
    <p:sldId id="1070" r:id="rId29"/>
    <p:sldId id="1092" r:id="rId30"/>
    <p:sldId id="1093" r:id="rId31"/>
    <p:sldId id="1094" r:id="rId32"/>
    <p:sldId id="1095" r:id="rId33"/>
    <p:sldId id="1081" r:id="rId34"/>
    <p:sldId id="1071" r:id="rId35"/>
    <p:sldId id="1072" r:id="rId36"/>
    <p:sldId id="1073" r:id="rId37"/>
    <p:sldId id="1082" r:id="rId38"/>
    <p:sldId id="1074" r:id="rId39"/>
    <p:sldId id="1075" r:id="rId40"/>
    <p:sldId id="1078" r:id="rId41"/>
    <p:sldId id="1077" r:id="rId42"/>
    <p:sldId id="1080" r:id="rId43"/>
    <p:sldId id="1083" r:id="rId44"/>
    <p:sldId id="1085" r:id="rId45"/>
    <p:sldId id="1086" r:id="rId46"/>
    <p:sldId id="1087" r:id="rId47"/>
    <p:sldId id="268" r:id="rId48"/>
    <p:sldId id="1088" r:id="rId49"/>
    <p:sldId id="1089" r:id="rId50"/>
    <p:sldId id="109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1"/>
    <p:restoredTop sz="96327"/>
  </p:normalViewPr>
  <p:slideViewPr>
    <p:cSldViewPr snapToGrid="0">
      <p:cViewPr varScale="1">
        <p:scale>
          <a:sx n="124" d="100"/>
          <a:sy n="124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69363-579B-2F45-9F76-4A4A988AFA6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C313C-9BC5-3B41-A337-BC84D7B2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9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974725" y="4560889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4144964" y="9121775"/>
            <a:ext cx="3170236" cy="479425"/>
          </a:xfrm>
          <a:prstGeom prst="rect">
            <a:avLst/>
          </a:prstGeom>
          <a:noFill/>
          <a:ln>
            <a:noFill/>
          </a:ln>
        </p:spPr>
        <p:txBody>
          <a:bodyPr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"/>
              <a:buNone/>
            </a:pPr>
            <a:fld id="{00000000-1234-1234-1234-123412341234}" type="slidenum">
              <a:rPr lang="en-US" sz="1300" b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47</a:t>
            </a:fld>
            <a:endParaRPr lang="en-US" sz="1300" b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18271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1339-69C2-4969-BE8F-1B108CD95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CF434-C6D1-3216-8532-F5CAC1824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C652C-F055-60DE-3DB3-A3BC4EFF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754E5-6DD5-3803-AA6E-CE8E60E4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65F7-0D66-A6B8-95A6-0189A333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1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7B1-99D9-4D10-BF5C-E1997D4C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3FC1B-A44A-1FF1-45B2-696634A77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23436-7617-C96B-57D4-6DCE002A3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D62E7-A5E3-EA00-A576-96875467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96C63-54CE-FD51-AAEE-CFA5C929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1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F637A-BDB5-441A-38CC-A9E89FEB9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C7DA4-56E9-5DA9-6E4C-FB0C57EF7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95725-7842-F6DE-16BC-5BE946EC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9DFA3-C5F4-C846-B1CE-B74E27E6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1AB19-B624-53DA-0134-B01E7CF7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BE23-9DE3-6570-A18D-C88102C2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B240-1534-BC7F-AE0F-5B195345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6D5A6-F39C-71CB-7BEE-03AB2D8F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985C5-410B-285E-DA73-F712A6DE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D806-80ED-DFBC-9A6D-6912CA07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D72D-7AA3-0714-2945-D41B446C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66171-11B4-290B-F421-4DC308C48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01E4E-FD0F-605F-8119-0D218746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6739-6F90-8395-E820-F79BEDF0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AAC1C-66F1-6C0B-3419-13240B14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6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E579-66A1-88F7-325B-EBB30576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A61FE-ACAF-4345-6BDD-7E025539F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3EA41-0D8A-0F2A-8A65-19C566320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B218F-1BBD-7162-5D48-1460D908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B925B-744A-E2D6-E144-A29119ED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5F9BB-E125-4F28-F051-B891C9D3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4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2AB3-6B11-E32E-F886-B5932465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88F52-024C-C54E-650F-0D4A225E7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1DA1E-0AF6-4C38-0D94-A8A83A645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20012-A005-2443-9396-FE0E4206E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A1527-A64D-616C-4A94-AAA1CA60F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82380-2333-E424-A868-CB4D0783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2ED54-A768-0E69-DE82-6604A4EAA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65B80-D3E0-21DD-0011-F787363E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4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E8B4-EF38-077E-D9ED-015BBA9D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87FB9-A8C0-96B8-DDC5-D6CEA64D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0B608-4CB3-DBA1-24B0-BDEFF13A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C4D58-CDFA-DC8B-5339-213FEFEE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9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DA6F8-7126-6C0F-FDA4-1435C18F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AAE89-BFE2-2CB9-917D-4D655B79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8A23F-93C8-D132-DA67-90C9A996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0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9117-A57B-A8A0-95E8-C2823A8C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5FC90-FFF4-B793-042E-901922D4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1677E-AFEE-FBF1-B6CC-49CBC67CB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90A7A-A0EA-4C55-B7D5-80A220C22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0D6E3-54A8-47BA-34D1-BCF6D375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68DA0-2B87-4473-8566-F9EBAB9F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0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C96D-11C1-A47F-061F-CF0758D3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EE48D-9688-DDE3-9762-E12D46A73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3B69D-3B3C-9C90-DE92-5C193D7BA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DBCFB-3C55-2558-5E7C-F65D9065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B3EA3-1595-8B36-8908-7E9F2DD5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EA422-C069-435A-F826-771506CA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3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8A6FD-45B2-5B12-42A0-B0335D8A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AA114-00AF-0D8D-765E-A5B444E63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5B659-CC71-877D-4DF3-9F4A1DAC6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A2CB1-93DC-EB46-8CA2-830D1684280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7DF2B-E48F-FC31-3D92-D72147CE1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7511C-A758-3EAC-BA54-27CDF1835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4CE6E-DEBF-D846-9B79-B8AC068D8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0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content.ilabsolutions.com%2Fwp-content%2Fuploads%2F2019%2F06%2FTaub-Logo.png&amp;tbnid=Ps3ufNs0njyUuM&amp;vet=12ahUKEwjajJP2l7CCAxUBDVkFHaV_DqcQMygAegQIARBP..i&amp;imgrefurl=https%3A%2F%2Fcumc.corefacilities.org%2Fservice_center%2Fshow_external%2F5048%3Fname%3Dtaub-institute-shared-resources&amp;docid=5c3Uk7Yh5DtiRM&amp;w=1602&amp;h=231&amp;q=taub%20institute%20columbia&amp;client=firefox-b-1-d&amp;ved=2ahUKEwjajJP2l7CCAxUBDVkFHaV_DqcQMygAegQIARB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t3203@cumc.columbia.edu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tiff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15.tiff"/><Relationship Id="rId4" Type="http://schemas.openxmlformats.org/officeDocument/2006/relationships/hyperlink" Target="https://alz-journals.onlinelibrary.wiley.com/cms/asset/d5c640ce-53d8-4f8f-b371-7fdc4b19b9e9/trc212021-fig-0001-m.jpg" TargetMode="External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8.wdp"/><Relationship Id="rId7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imgres?imgurl=https%3A%2F%2Fmicron.hms.harvard.edu%2Fsites%2Fg%2Ffiles%2Fmcu931%2Ffiles%2Fassets%2FScreen%2520Shot%25202022-08-04%2520at%252012.16.00%2520PM.png&amp;tbnid=EIjNmyeXGqPhJM&amp;vet=12ahUKEwjzkLOjsbqCAxUIGGIAHbuiARMQMygCegQIARBV..i&amp;imgrefurl=https%3A%2F%2Fmicron.hms.harvard.edu%2Fevent%2Fvirtual-cellprofiler-workshop-imaging-platform-broad-institute&amp;docid=zL9KhFnPRJqabM&amp;w=1012&amp;h=308&amp;q=cellprofiler%20logo&amp;client=firefox-b-1-d&amp;ved=2ahUKEwjzkLOjsbqCAxUIGGIAHbuiARMQMygCegQIARBV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imgres?imgurl=https%3A%2F%2Fmicron.hms.harvard.edu%2Fsites%2Fg%2Ffiles%2Fmcu931%2Ffiles%2Fassets%2FScreen%2520Shot%25202022-08-04%2520at%252012.16.00%2520PM.png&amp;tbnid=EIjNmyeXGqPhJM&amp;vet=12ahUKEwjzkLOjsbqCAxUIGGIAHbuiARMQMygCegQIARBV..i&amp;imgrefurl=https%3A%2F%2Fmicron.hms.harvard.edu%2Fevent%2Fvirtual-cellprofiler-workshop-imaging-platform-broad-institute&amp;docid=zL9KhFnPRJqabM&amp;w=1012&amp;h=308&amp;q=cellprofiler%20logo&amp;client=firefox-b-1-d&amp;ved=2ahUKEwjzkLOjsbqCAxUIGGIAHbuiARMQMygCegQIARBV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cellprofiler-manual.s3.amazonaws.com/CellProfiler-4.0.5/modules/measurement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88.png"/><Relationship Id="rId4" Type="http://schemas.openxmlformats.org/officeDocument/2006/relationships/image" Target="../media/image8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tiff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profiler.org/examples" TargetMode="External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imgres?imgurl=https%3A%2F%2Fmicron.hms.harvard.edu%2Fsites%2Fg%2Ffiles%2Fmcu931%2Ffiles%2Fassets%2FScreen%2520Shot%25202022-08-04%2520at%252012.16.00%2520PM.png&amp;tbnid=EIjNmyeXGqPhJM&amp;vet=12ahUKEwjzkLOjsbqCAxUIGGIAHbuiARMQMygCegQIARBV..i&amp;imgrefurl=https%3A%2F%2Fmicron.hms.harvard.edu%2Fevent%2Fvirtual-cellprofiler-workshop-imaging-platform-broad-institute&amp;docid=zL9KhFnPRJqabM&amp;w=1012&amp;h=308&amp;q=cellprofiler%20logo&amp;client=firefox-b-1-d&amp;ved=2ahUKEwjzkLOjsbqCAxUIGGIAHbuiARMQMygCegQIARB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imgres?imgurl=https%3A%2F%2Fmicron.hms.harvard.edu%2Fsites%2Fg%2Ffiles%2Fmcu931%2Ffiles%2Fassets%2FScreen%2520Shot%25202022-08-04%2520at%252012.16.00%2520PM.png&amp;tbnid=EIjNmyeXGqPhJM&amp;vet=12ahUKEwjzkLOjsbqCAxUIGGIAHbuiARMQMygCegQIARBV..i&amp;imgrefurl=https%3A%2F%2Fmicron.hms.harvard.edu%2Fevent%2Fvirtual-cellprofiler-workshop-imaging-platform-broad-institute&amp;docid=zL9KhFnPRJqabM&amp;w=1012&amp;h=308&amp;q=cellprofiler%20logo&amp;client=firefox-b-1-d&amp;ved=2ahUKEwjzkLOjsbqCAxUIGGIAHbuiARMQMygCegQIARB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cellprofiler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oogle.com/imgres?imgurl=https%3A%2F%2Fmicron.hms.harvard.edu%2Fsites%2Fg%2Ffiles%2Fmcu931%2Ffiles%2Fassets%2FScreen%2520Shot%25202022-08-04%2520at%252012.16.00%2520PM.png&amp;tbnid=EIjNmyeXGqPhJM&amp;vet=12ahUKEwjzkLOjsbqCAxUIGGIAHbuiARMQMygCegQIARBV..i&amp;imgrefurl=https%3A%2F%2Fmicron.hms.harvard.edu%2Fevent%2Fvirtual-cellprofiler-workshop-imaging-platform-broad-institute&amp;docid=zL9KhFnPRJqabM&amp;w=1012&amp;h=308&amp;q=cellprofiler%20logo&amp;client=firefox-b-1-d&amp;ved=2ahUKEwjzkLOjsbqCAxUIGGIAHbuiARMQMygCegQIARB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AF99-F1D3-84F5-5914-29B3FB0A3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1554"/>
            <a:ext cx="9144000" cy="80652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analysis and segmentation on human post-mortem brain tissue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97422-2704-DC48-7A0C-D6594D201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5063" y="2768938"/>
            <a:ext cx="9144000" cy="1655762"/>
          </a:xfrm>
        </p:spPr>
        <p:txBody>
          <a:bodyPr/>
          <a:lstStyle/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Genomics and Machine Learning in Neuroscience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552E-416D-164E-0311-76350243F2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80" y="34826"/>
            <a:ext cx="3525364" cy="579135"/>
          </a:xfrm>
          <a:prstGeom prst="rect">
            <a:avLst/>
          </a:prstGeom>
        </p:spPr>
      </p:pic>
      <p:pic>
        <p:nvPicPr>
          <p:cNvPr id="5" name="Picture 2" descr="iLab Organizer :: Taub Institute Shared Resources さん">
            <a:hlinkClick r:id="rId3"/>
            <a:extLst>
              <a:ext uri="{FF2B5EF4-FFF2-40B4-BE49-F238E27FC236}">
                <a16:creationId xmlns:a16="http://schemas.microsoft.com/office/drawing/2014/main" id="{B1E2BB0F-BA88-E2D8-A6F5-000961EA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8198" y="132961"/>
            <a:ext cx="4253802" cy="6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D9DCD-8737-FA2B-BCCF-B33E1A03C115}"/>
              </a:ext>
            </a:extLst>
          </p:cNvPr>
          <p:cNvSpPr txBox="1"/>
          <p:nvPr/>
        </p:nvSpPr>
        <p:spPr>
          <a:xfrm>
            <a:off x="3148483" y="4143835"/>
            <a:ext cx="6096000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Mariko Taga, Ph.D.</a:t>
            </a:r>
          </a:p>
          <a:p>
            <a:pPr algn="ctr"/>
            <a:r>
              <a:rPr lang="en-US" sz="1500" dirty="0"/>
              <a:t>Assistant Professor</a:t>
            </a:r>
          </a:p>
          <a:p>
            <a:pPr algn="ctr"/>
            <a:r>
              <a:rPr lang="en-US" sz="1500" dirty="0">
                <a:hlinkClick r:id="rId5"/>
              </a:rPr>
              <a:t>mt3203@cumc.columbia.edu</a:t>
            </a:r>
            <a:endParaRPr lang="en-US" sz="1500" dirty="0"/>
          </a:p>
          <a:p>
            <a:pPr algn="ctr"/>
            <a:endParaRPr 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6C27B-C30A-AF87-4EED-864083863DD6}"/>
              </a:ext>
            </a:extLst>
          </p:cNvPr>
          <p:cNvSpPr txBox="1"/>
          <p:nvPr/>
        </p:nvSpPr>
        <p:spPr>
          <a:xfrm>
            <a:off x="0" y="6105205"/>
            <a:ext cx="823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Center for Translational and Computational Neuroimmunology</a:t>
            </a: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The Taub Institute for Research on Alzheimer's Disease and the Aging Brain</a:t>
            </a: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Neurology Department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79CFA-FFA9-5009-923A-6A86BB41C49E}"/>
              </a:ext>
            </a:extLst>
          </p:cNvPr>
          <p:cNvSpPr txBox="1"/>
          <p:nvPr/>
        </p:nvSpPr>
        <p:spPr>
          <a:xfrm>
            <a:off x="10202426" y="6329135"/>
            <a:ext cx="198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November 8, 2023</a:t>
            </a:r>
          </a:p>
        </p:txBody>
      </p:sp>
    </p:spTree>
    <p:extLst>
      <p:ext uri="{BB962C8B-B14F-4D97-AF65-F5344CB8AC3E}">
        <p14:creationId xmlns:p14="http://schemas.microsoft.com/office/powerpoint/2010/main" val="1273360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793659-EA48-CDCE-826C-E886E7D194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16" y="312234"/>
            <a:ext cx="6634520" cy="623353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055EDE-16C6-7E25-0B64-17FAC6C5083D}"/>
              </a:ext>
            </a:extLst>
          </p:cNvPr>
          <p:cNvSpPr/>
          <p:nvPr/>
        </p:nvSpPr>
        <p:spPr>
          <a:xfrm>
            <a:off x="2866507" y="6081195"/>
            <a:ext cx="248478" cy="268358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ACDE2-5B84-3068-B104-F8C1CC3FA834}"/>
              </a:ext>
            </a:extLst>
          </p:cNvPr>
          <p:cNvSpPr txBox="1"/>
          <p:nvPr/>
        </p:nvSpPr>
        <p:spPr>
          <a:xfrm>
            <a:off x="3114984" y="6061485"/>
            <a:ext cx="141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Add modules</a:t>
            </a:r>
          </a:p>
        </p:txBody>
      </p:sp>
    </p:spTree>
    <p:extLst>
      <p:ext uri="{BB962C8B-B14F-4D97-AF65-F5344CB8AC3E}">
        <p14:creationId xmlns:p14="http://schemas.microsoft.com/office/powerpoint/2010/main" val="126186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ovals&#10;&#10;Description automatically generated">
            <a:extLst>
              <a:ext uri="{FF2B5EF4-FFF2-40B4-BE49-F238E27FC236}">
                <a16:creationId xmlns:a16="http://schemas.microsoft.com/office/drawing/2014/main" id="{915C0989-F94E-EFED-83C1-DD5B4B73FE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203" y="2230283"/>
            <a:ext cx="2239152" cy="1683372"/>
          </a:xfrm>
          <a:prstGeom prst="rect">
            <a:avLst/>
          </a:prstGeom>
        </p:spPr>
      </p:pic>
      <p:pic>
        <p:nvPicPr>
          <p:cNvPr id="7" name="Picture 6" descr="A group of ovals with blue outline&#10;&#10;Description automatically generated">
            <a:extLst>
              <a:ext uri="{FF2B5EF4-FFF2-40B4-BE49-F238E27FC236}">
                <a16:creationId xmlns:a16="http://schemas.microsoft.com/office/drawing/2014/main" id="{CB0980C4-403E-0779-0744-36889B695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052" y="3957259"/>
            <a:ext cx="2298025" cy="1683373"/>
          </a:xfrm>
          <a:prstGeom prst="rect">
            <a:avLst/>
          </a:prstGeom>
        </p:spPr>
      </p:pic>
      <p:pic>
        <p:nvPicPr>
          <p:cNvPr id="9" name="Picture 8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548D132-F103-6619-1BF1-A5C5CA4EBA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151" y="974183"/>
            <a:ext cx="2043628" cy="168337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5320312-05B9-F2FA-2A77-8D8847E4D5A4}"/>
              </a:ext>
            </a:extLst>
          </p:cNvPr>
          <p:cNvCxnSpPr>
            <a:cxnSpLocks/>
          </p:cNvCxnSpPr>
          <p:nvPr/>
        </p:nvCxnSpPr>
        <p:spPr>
          <a:xfrm flipV="1">
            <a:off x="3077926" y="1506597"/>
            <a:ext cx="1151349" cy="105574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B7DC92D-4716-B3E2-1D12-29D35C107D62}"/>
              </a:ext>
            </a:extLst>
          </p:cNvPr>
          <p:cNvCxnSpPr>
            <a:cxnSpLocks/>
          </p:cNvCxnSpPr>
          <p:nvPr/>
        </p:nvCxnSpPr>
        <p:spPr>
          <a:xfrm>
            <a:off x="2958643" y="3522865"/>
            <a:ext cx="1495530" cy="86645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AACF48-0095-625C-4B92-AA6275000794}"/>
              </a:ext>
            </a:extLst>
          </p:cNvPr>
          <p:cNvSpPr txBox="1"/>
          <p:nvPr/>
        </p:nvSpPr>
        <p:spPr>
          <a:xfrm>
            <a:off x="4404151" y="2857937"/>
            <a:ext cx="229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Objects (</a:t>
            </a:r>
            <a:r>
              <a:rPr lang="en-US" dirty="0" err="1"/>
              <a:t>Dapi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D14D4-74E4-1E65-9459-B1835A94FF6F}"/>
              </a:ext>
            </a:extLst>
          </p:cNvPr>
          <p:cNvSpPr txBox="1"/>
          <p:nvPr/>
        </p:nvSpPr>
        <p:spPr>
          <a:xfrm>
            <a:off x="4611051" y="5735314"/>
            <a:ext cx="248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Objects (</a:t>
            </a:r>
            <a:r>
              <a:rPr lang="en-US" dirty="0" err="1"/>
              <a:t>NeuN</a:t>
            </a:r>
            <a:r>
              <a:rPr lang="en-US" dirty="0"/>
              <a:t>)</a:t>
            </a:r>
          </a:p>
        </p:txBody>
      </p:sp>
      <p:pic>
        <p:nvPicPr>
          <p:cNvPr id="18" name="Picture 17" descr="A group of blue ovals&#10;&#10;Description automatically generated">
            <a:extLst>
              <a:ext uri="{FF2B5EF4-FFF2-40B4-BE49-F238E27FC236}">
                <a16:creationId xmlns:a16="http://schemas.microsoft.com/office/drawing/2014/main" id="{23910884-C422-00CE-9461-E579F8B820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2447" y="2200917"/>
            <a:ext cx="2239152" cy="1683372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AB70AD7-5856-C674-4AF4-4E8F20545BBE}"/>
              </a:ext>
            </a:extLst>
          </p:cNvPr>
          <p:cNvCxnSpPr>
            <a:cxnSpLocks/>
          </p:cNvCxnSpPr>
          <p:nvPr/>
        </p:nvCxnSpPr>
        <p:spPr>
          <a:xfrm>
            <a:off x="6702176" y="1965071"/>
            <a:ext cx="2483388" cy="126219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8F5F253-706E-3E43-CE8E-816EE4B1066C}"/>
              </a:ext>
            </a:extLst>
          </p:cNvPr>
          <p:cNvCxnSpPr>
            <a:cxnSpLocks/>
          </p:cNvCxnSpPr>
          <p:nvPr/>
        </p:nvCxnSpPr>
        <p:spPr>
          <a:xfrm flipV="1">
            <a:off x="7065956" y="3442854"/>
            <a:ext cx="2119608" cy="149351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EEFF46-179D-28AF-2C04-C905F099C742}"/>
              </a:ext>
            </a:extLst>
          </p:cNvPr>
          <p:cNvSpPr txBox="1"/>
          <p:nvPr/>
        </p:nvSpPr>
        <p:spPr>
          <a:xfrm>
            <a:off x="7861188" y="3160899"/>
            <a:ext cx="132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Combined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79538-5C8E-1ABC-7C57-5B194BA297F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Approach 1: Define two Primary Objects </a:t>
            </a:r>
          </a:p>
        </p:txBody>
      </p:sp>
    </p:spTree>
    <p:extLst>
      <p:ext uri="{BB962C8B-B14F-4D97-AF65-F5344CB8AC3E}">
        <p14:creationId xmlns:p14="http://schemas.microsoft.com/office/powerpoint/2010/main" val="104140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ovals&#10;&#10;Description automatically generated">
            <a:extLst>
              <a:ext uri="{FF2B5EF4-FFF2-40B4-BE49-F238E27FC236}">
                <a16:creationId xmlns:a16="http://schemas.microsoft.com/office/drawing/2014/main" id="{915C0989-F94E-EFED-83C1-DD5B4B73FE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203" y="2230283"/>
            <a:ext cx="2239152" cy="1683372"/>
          </a:xfrm>
          <a:prstGeom prst="rect">
            <a:avLst/>
          </a:prstGeom>
        </p:spPr>
      </p:pic>
      <p:pic>
        <p:nvPicPr>
          <p:cNvPr id="7" name="Picture 6" descr="A group of ovals with blue outline&#10;&#10;Description automatically generated">
            <a:extLst>
              <a:ext uri="{FF2B5EF4-FFF2-40B4-BE49-F238E27FC236}">
                <a16:creationId xmlns:a16="http://schemas.microsoft.com/office/drawing/2014/main" id="{CB0980C4-403E-0779-0744-36889B695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052" y="3957259"/>
            <a:ext cx="2298025" cy="1683373"/>
          </a:xfrm>
          <a:prstGeom prst="rect">
            <a:avLst/>
          </a:prstGeom>
        </p:spPr>
      </p:pic>
      <p:pic>
        <p:nvPicPr>
          <p:cNvPr id="9" name="Picture 8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548D132-F103-6619-1BF1-A5C5CA4EBA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151" y="974183"/>
            <a:ext cx="2043628" cy="168337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5320312-05B9-F2FA-2A77-8D8847E4D5A4}"/>
              </a:ext>
            </a:extLst>
          </p:cNvPr>
          <p:cNvCxnSpPr>
            <a:cxnSpLocks/>
          </p:cNvCxnSpPr>
          <p:nvPr/>
        </p:nvCxnSpPr>
        <p:spPr>
          <a:xfrm flipV="1">
            <a:off x="3077926" y="1506597"/>
            <a:ext cx="1151349" cy="105574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B7DC92D-4716-B3E2-1D12-29D35C107D62}"/>
              </a:ext>
            </a:extLst>
          </p:cNvPr>
          <p:cNvCxnSpPr>
            <a:cxnSpLocks/>
          </p:cNvCxnSpPr>
          <p:nvPr/>
        </p:nvCxnSpPr>
        <p:spPr>
          <a:xfrm>
            <a:off x="2958643" y="3522865"/>
            <a:ext cx="1495530" cy="86645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AACF48-0095-625C-4B92-AA6275000794}"/>
              </a:ext>
            </a:extLst>
          </p:cNvPr>
          <p:cNvSpPr txBox="1"/>
          <p:nvPr/>
        </p:nvSpPr>
        <p:spPr>
          <a:xfrm>
            <a:off x="4404151" y="2857937"/>
            <a:ext cx="229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Objects (</a:t>
            </a:r>
            <a:r>
              <a:rPr lang="en-US" dirty="0" err="1"/>
              <a:t>Dapi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D14D4-74E4-1E65-9459-B1835A94FF6F}"/>
              </a:ext>
            </a:extLst>
          </p:cNvPr>
          <p:cNvSpPr txBox="1"/>
          <p:nvPr/>
        </p:nvSpPr>
        <p:spPr>
          <a:xfrm>
            <a:off x="4611051" y="5735314"/>
            <a:ext cx="248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Objects (</a:t>
            </a:r>
            <a:r>
              <a:rPr lang="en-US" dirty="0" err="1"/>
              <a:t>NeuN</a:t>
            </a:r>
            <a:r>
              <a:rPr lang="en-US" dirty="0"/>
              <a:t>)</a:t>
            </a:r>
          </a:p>
        </p:txBody>
      </p:sp>
      <p:pic>
        <p:nvPicPr>
          <p:cNvPr id="18" name="Picture 17" descr="A group of blue ovals&#10;&#10;Description automatically generated">
            <a:extLst>
              <a:ext uri="{FF2B5EF4-FFF2-40B4-BE49-F238E27FC236}">
                <a16:creationId xmlns:a16="http://schemas.microsoft.com/office/drawing/2014/main" id="{23910884-C422-00CE-9461-E579F8B820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2447" y="2200917"/>
            <a:ext cx="2239152" cy="1683372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AB70AD7-5856-C674-4AF4-4E8F20545BBE}"/>
              </a:ext>
            </a:extLst>
          </p:cNvPr>
          <p:cNvCxnSpPr>
            <a:cxnSpLocks/>
          </p:cNvCxnSpPr>
          <p:nvPr/>
        </p:nvCxnSpPr>
        <p:spPr>
          <a:xfrm>
            <a:off x="6702176" y="1965071"/>
            <a:ext cx="2483388" cy="126219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8F5F253-706E-3E43-CE8E-816EE4B1066C}"/>
              </a:ext>
            </a:extLst>
          </p:cNvPr>
          <p:cNvCxnSpPr>
            <a:cxnSpLocks/>
          </p:cNvCxnSpPr>
          <p:nvPr/>
        </p:nvCxnSpPr>
        <p:spPr>
          <a:xfrm flipV="1">
            <a:off x="7065956" y="3442854"/>
            <a:ext cx="2119608" cy="149351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EEFF46-179D-28AF-2C04-C905F099C742}"/>
              </a:ext>
            </a:extLst>
          </p:cNvPr>
          <p:cNvSpPr txBox="1"/>
          <p:nvPr/>
        </p:nvSpPr>
        <p:spPr>
          <a:xfrm>
            <a:off x="7861188" y="3160899"/>
            <a:ext cx="132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Combined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3D90EAF-81CA-4FCA-AA93-33DFF3A54D7E}"/>
              </a:ext>
            </a:extLst>
          </p:cNvPr>
          <p:cNvSpPr/>
          <p:nvPr/>
        </p:nvSpPr>
        <p:spPr>
          <a:xfrm>
            <a:off x="3976255" y="581891"/>
            <a:ext cx="3089701" cy="2948340"/>
          </a:xfrm>
          <a:prstGeom prst="roundRect">
            <a:avLst/>
          </a:prstGeom>
          <a:solidFill>
            <a:srgbClr val="00B0F0">
              <a:alpha val="1399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FADB6-27E0-01D5-DA8C-5DE2B93EE15C}"/>
              </a:ext>
            </a:extLst>
          </p:cNvPr>
          <p:cNvSpPr txBox="1"/>
          <p:nvPr/>
        </p:nvSpPr>
        <p:spPr>
          <a:xfrm>
            <a:off x="7098006" y="581891"/>
            <a:ext cx="25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IdentifyPrimaryObjects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41B90-A152-686E-DF32-E5263F1918C3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Approach 1: Define two Primary Objects </a:t>
            </a:r>
          </a:p>
        </p:txBody>
      </p:sp>
    </p:spTree>
    <p:extLst>
      <p:ext uri="{BB962C8B-B14F-4D97-AF65-F5344CB8AC3E}">
        <p14:creationId xmlns:p14="http://schemas.microsoft.com/office/powerpoint/2010/main" val="7129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B114D4-6845-C523-7FFB-A1B393050B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8" y="0"/>
            <a:ext cx="731430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2C15C-240F-D957-AC4C-E594DAD9EA69}"/>
              </a:ext>
            </a:extLst>
          </p:cNvPr>
          <p:cNvSpPr txBox="1"/>
          <p:nvPr/>
        </p:nvSpPr>
        <p:spPr>
          <a:xfrm>
            <a:off x="6289964" y="1477838"/>
            <a:ext cx="352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Object which is present in all cells. </a:t>
            </a:r>
          </a:p>
          <a:p>
            <a:r>
              <a:rPr lang="en-US" dirty="0">
                <a:solidFill>
                  <a:srgbClr val="0070C0"/>
                </a:solidFill>
                <a:latin typeface="+mj-lt"/>
              </a:rPr>
              <a:t>Nuclei are typically primary objects</a:t>
            </a:r>
          </a:p>
        </p:txBody>
      </p:sp>
    </p:spTree>
    <p:extLst>
      <p:ext uri="{BB962C8B-B14F-4D97-AF65-F5344CB8AC3E}">
        <p14:creationId xmlns:p14="http://schemas.microsoft.com/office/powerpoint/2010/main" val="331249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6E623C-A003-E297-803E-6225713A05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06717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AFB5911-CB2E-DBB3-143A-EBD416052BFB}"/>
              </a:ext>
            </a:extLst>
          </p:cNvPr>
          <p:cNvSpPr/>
          <p:nvPr/>
        </p:nvSpPr>
        <p:spPr>
          <a:xfrm>
            <a:off x="5067385" y="1080655"/>
            <a:ext cx="363597" cy="1801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524A67-660C-3C2A-944D-1B63E9308053}"/>
              </a:ext>
            </a:extLst>
          </p:cNvPr>
          <p:cNvSpPr/>
          <p:nvPr/>
        </p:nvSpPr>
        <p:spPr>
          <a:xfrm>
            <a:off x="5067384" y="1308006"/>
            <a:ext cx="363597" cy="1801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C2F4BD-C310-8A08-36DE-DC0BEE6B02C0}"/>
              </a:ext>
            </a:extLst>
          </p:cNvPr>
          <p:cNvSpPr/>
          <p:nvPr/>
        </p:nvSpPr>
        <p:spPr>
          <a:xfrm>
            <a:off x="5002427" y="1685258"/>
            <a:ext cx="648865" cy="1801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E4ABDE-8129-9B96-E064-63A485B0CCB7}"/>
              </a:ext>
            </a:extLst>
          </p:cNvPr>
          <p:cNvSpPr/>
          <p:nvPr/>
        </p:nvSpPr>
        <p:spPr>
          <a:xfrm>
            <a:off x="5022414" y="2373671"/>
            <a:ext cx="648865" cy="1801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99E23-0F89-FA97-450D-A8072C504CE9}"/>
              </a:ext>
            </a:extLst>
          </p:cNvPr>
          <p:cNvSpPr txBox="1"/>
          <p:nvPr/>
        </p:nvSpPr>
        <p:spPr>
          <a:xfrm>
            <a:off x="5671279" y="1644507"/>
            <a:ext cx="429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Size range of the Nuclei (magnification X40 here)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79452-E65B-6860-8F6C-762D9A931BAC}"/>
              </a:ext>
            </a:extLst>
          </p:cNvPr>
          <p:cNvSpPr txBox="1"/>
          <p:nvPr/>
        </p:nvSpPr>
        <p:spPr>
          <a:xfrm>
            <a:off x="6226689" y="2232892"/>
            <a:ext cx="524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Global: </a:t>
            </a:r>
            <a:r>
              <a:rPr lang="en-US" sz="1200" dirty="0">
                <a:solidFill>
                  <a:srgbClr val="0070C0"/>
                </a:solidFill>
              </a:rPr>
              <a:t>Fast, good when the foreground/background is uniform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Adaptive: </a:t>
            </a:r>
            <a:r>
              <a:rPr lang="en-US" sz="1200" dirty="0">
                <a:solidFill>
                  <a:srgbClr val="0070C0"/>
                </a:solidFill>
              </a:rPr>
              <a:t>Slow but better result for non-uniform foreground/ background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108A9-9268-C8C2-EC19-BA0723D64AE4}"/>
              </a:ext>
            </a:extLst>
          </p:cNvPr>
          <p:cNvSpPr/>
          <p:nvPr/>
        </p:nvSpPr>
        <p:spPr>
          <a:xfrm>
            <a:off x="3328925" y="3999271"/>
            <a:ext cx="1673502" cy="1801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8BA9B4-0984-A76B-BC87-B1D10C563ACA}"/>
              </a:ext>
            </a:extLst>
          </p:cNvPr>
          <p:cNvSpPr/>
          <p:nvPr/>
        </p:nvSpPr>
        <p:spPr>
          <a:xfrm>
            <a:off x="3348912" y="4201466"/>
            <a:ext cx="1673502" cy="1801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8494F0-3B97-7860-7FBA-98FCFB5D48F0}"/>
              </a:ext>
            </a:extLst>
          </p:cNvPr>
          <p:cNvSpPr/>
          <p:nvPr/>
        </p:nvSpPr>
        <p:spPr>
          <a:xfrm>
            <a:off x="2715866" y="4381575"/>
            <a:ext cx="2306548" cy="1801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5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B892-D39C-AD20-0F53-DADC9863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0736"/>
            <a:ext cx="10515600" cy="1325563"/>
          </a:xfr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Separating touching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28C92-E9F6-95DC-5C41-206E03D2D311}"/>
              </a:ext>
            </a:extLst>
          </p:cNvPr>
          <p:cNvSpPr txBox="1"/>
          <p:nvPr/>
        </p:nvSpPr>
        <p:spPr>
          <a:xfrm>
            <a:off x="92765" y="715617"/>
            <a:ext cx="1209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Clump Identification: </a:t>
            </a:r>
            <a:r>
              <a:rPr lang="en-US" dirty="0"/>
              <a:t>By intensity or Shape</a:t>
            </a:r>
          </a:p>
        </p:txBody>
      </p:sp>
      <p:pic>
        <p:nvPicPr>
          <p:cNvPr id="6" name="Picture 5" descr="A diagram of a satellite&#10;&#10;Description automatically generated with medium confidence">
            <a:extLst>
              <a:ext uri="{FF2B5EF4-FFF2-40B4-BE49-F238E27FC236}">
                <a16:creationId xmlns:a16="http://schemas.microsoft.com/office/drawing/2014/main" id="{53979187-044F-E0FD-296B-F4F87C7B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5" y="1334421"/>
            <a:ext cx="2774398" cy="2094579"/>
          </a:xfrm>
          <a:prstGeom prst="rect">
            <a:avLst/>
          </a:prstGeom>
        </p:spPr>
      </p:pic>
      <p:pic>
        <p:nvPicPr>
          <p:cNvPr id="8" name="Picture 7" descr="A diagram of a flow chart&#10;&#10;Description automatically generated">
            <a:extLst>
              <a:ext uri="{FF2B5EF4-FFF2-40B4-BE49-F238E27FC236}">
                <a16:creationId xmlns:a16="http://schemas.microsoft.com/office/drawing/2014/main" id="{1C9CD615-9F66-C3A0-7FF6-065AC50C21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94" y="3678472"/>
            <a:ext cx="2774397" cy="2219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FF54E1-D34D-930F-56D1-A1038A761C6C}"/>
              </a:ext>
            </a:extLst>
          </p:cNvPr>
          <p:cNvSpPr txBox="1"/>
          <p:nvPr/>
        </p:nvSpPr>
        <p:spPr>
          <a:xfrm>
            <a:off x="2994991" y="2166679"/>
            <a:ext cx="771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Intensity</a:t>
            </a:r>
            <a:r>
              <a:rPr lang="en-US" dirty="0"/>
              <a:t>: Works best if objects are brighter at the center and dimmer at edges.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28A71-2766-CFFD-47C4-EC01786B7DDC}"/>
              </a:ext>
            </a:extLst>
          </p:cNvPr>
          <p:cNvSpPr txBox="1"/>
          <p:nvPr/>
        </p:nvSpPr>
        <p:spPr>
          <a:xfrm>
            <a:off x="2994991" y="4603565"/>
            <a:ext cx="771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Shape</a:t>
            </a:r>
            <a:r>
              <a:rPr lang="en-US" dirty="0"/>
              <a:t>: Works best if objects have indentations where clumps touch</a:t>
            </a:r>
          </a:p>
        </p:txBody>
      </p:sp>
    </p:spTree>
    <p:extLst>
      <p:ext uri="{BB962C8B-B14F-4D97-AF65-F5344CB8AC3E}">
        <p14:creationId xmlns:p14="http://schemas.microsoft.com/office/powerpoint/2010/main" val="44441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5463625-410D-3626-9ACA-24E5B5D748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20" y="957270"/>
            <a:ext cx="5751676" cy="4543644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445DB61-AF12-AB62-967F-1661005DEA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107" y="1131700"/>
            <a:ext cx="6221273" cy="41947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6D1619-7DCA-2CCB-6AA3-D21B7F0F9BFC}"/>
              </a:ext>
            </a:extLst>
          </p:cNvPr>
          <p:cNvSpPr/>
          <p:nvPr/>
        </p:nvSpPr>
        <p:spPr>
          <a:xfrm>
            <a:off x="1065055" y="1208324"/>
            <a:ext cx="173621" cy="32369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379A6-A0D0-7155-4813-DE02A0A93102}"/>
              </a:ext>
            </a:extLst>
          </p:cNvPr>
          <p:cNvSpPr txBox="1"/>
          <p:nvPr/>
        </p:nvSpPr>
        <p:spPr>
          <a:xfrm>
            <a:off x="816291" y="793146"/>
            <a:ext cx="121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To zoom</a:t>
            </a:r>
          </a:p>
        </p:txBody>
      </p:sp>
    </p:spTree>
    <p:extLst>
      <p:ext uri="{BB962C8B-B14F-4D97-AF65-F5344CB8AC3E}">
        <p14:creationId xmlns:p14="http://schemas.microsoft.com/office/powerpoint/2010/main" val="1664097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ovals&#10;&#10;Description automatically generated">
            <a:extLst>
              <a:ext uri="{FF2B5EF4-FFF2-40B4-BE49-F238E27FC236}">
                <a16:creationId xmlns:a16="http://schemas.microsoft.com/office/drawing/2014/main" id="{915C0989-F94E-EFED-83C1-DD5B4B73FE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203" y="2230283"/>
            <a:ext cx="2239152" cy="1683372"/>
          </a:xfrm>
          <a:prstGeom prst="rect">
            <a:avLst/>
          </a:prstGeom>
        </p:spPr>
      </p:pic>
      <p:pic>
        <p:nvPicPr>
          <p:cNvPr id="7" name="Picture 6" descr="A group of ovals with blue outline&#10;&#10;Description automatically generated">
            <a:extLst>
              <a:ext uri="{FF2B5EF4-FFF2-40B4-BE49-F238E27FC236}">
                <a16:creationId xmlns:a16="http://schemas.microsoft.com/office/drawing/2014/main" id="{CB0980C4-403E-0779-0744-36889B695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052" y="3957259"/>
            <a:ext cx="2298025" cy="1683373"/>
          </a:xfrm>
          <a:prstGeom prst="rect">
            <a:avLst/>
          </a:prstGeom>
        </p:spPr>
      </p:pic>
      <p:pic>
        <p:nvPicPr>
          <p:cNvPr id="9" name="Picture 8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548D132-F103-6619-1BF1-A5C5CA4EBA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151" y="974183"/>
            <a:ext cx="2043628" cy="168337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5320312-05B9-F2FA-2A77-8D8847E4D5A4}"/>
              </a:ext>
            </a:extLst>
          </p:cNvPr>
          <p:cNvCxnSpPr>
            <a:cxnSpLocks/>
          </p:cNvCxnSpPr>
          <p:nvPr/>
        </p:nvCxnSpPr>
        <p:spPr>
          <a:xfrm flipV="1">
            <a:off x="3077926" y="1506597"/>
            <a:ext cx="1151349" cy="105574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B7DC92D-4716-B3E2-1D12-29D35C107D62}"/>
              </a:ext>
            </a:extLst>
          </p:cNvPr>
          <p:cNvCxnSpPr>
            <a:cxnSpLocks/>
          </p:cNvCxnSpPr>
          <p:nvPr/>
        </p:nvCxnSpPr>
        <p:spPr>
          <a:xfrm>
            <a:off x="2958643" y="3522865"/>
            <a:ext cx="1495530" cy="86645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AACF48-0095-625C-4B92-AA6275000794}"/>
              </a:ext>
            </a:extLst>
          </p:cNvPr>
          <p:cNvSpPr txBox="1"/>
          <p:nvPr/>
        </p:nvSpPr>
        <p:spPr>
          <a:xfrm>
            <a:off x="4404151" y="2857937"/>
            <a:ext cx="229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Objects (</a:t>
            </a:r>
            <a:r>
              <a:rPr lang="en-US" dirty="0" err="1"/>
              <a:t>Dapi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D14D4-74E4-1E65-9459-B1835A94FF6F}"/>
              </a:ext>
            </a:extLst>
          </p:cNvPr>
          <p:cNvSpPr txBox="1"/>
          <p:nvPr/>
        </p:nvSpPr>
        <p:spPr>
          <a:xfrm>
            <a:off x="4611051" y="5735314"/>
            <a:ext cx="248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Objects (</a:t>
            </a:r>
            <a:r>
              <a:rPr lang="en-US" dirty="0" err="1"/>
              <a:t>NeuN</a:t>
            </a:r>
            <a:r>
              <a:rPr lang="en-US" dirty="0"/>
              <a:t>)</a:t>
            </a:r>
          </a:p>
        </p:txBody>
      </p:sp>
      <p:pic>
        <p:nvPicPr>
          <p:cNvPr id="18" name="Picture 17" descr="A group of blue ovals&#10;&#10;Description automatically generated">
            <a:extLst>
              <a:ext uri="{FF2B5EF4-FFF2-40B4-BE49-F238E27FC236}">
                <a16:creationId xmlns:a16="http://schemas.microsoft.com/office/drawing/2014/main" id="{23910884-C422-00CE-9461-E579F8B820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2447" y="2200917"/>
            <a:ext cx="2239152" cy="1683372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AB70AD7-5856-C674-4AF4-4E8F20545BBE}"/>
              </a:ext>
            </a:extLst>
          </p:cNvPr>
          <p:cNvCxnSpPr>
            <a:cxnSpLocks/>
          </p:cNvCxnSpPr>
          <p:nvPr/>
        </p:nvCxnSpPr>
        <p:spPr>
          <a:xfrm>
            <a:off x="6702176" y="1965071"/>
            <a:ext cx="2483388" cy="126219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8F5F253-706E-3E43-CE8E-816EE4B1066C}"/>
              </a:ext>
            </a:extLst>
          </p:cNvPr>
          <p:cNvCxnSpPr>
            <a:cxnSpLocks/>
          </p:cNvCxnSpPr>
          <p:nvPr/>
        </p:nvCxnSpPr>
        <p:spPr>
          <a:xfrm flipV="1">
            <a:off x="7065956" y="3442854"/>
            <a:ext cx="2119608" cy="149351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EEFF46-179D-28AF-2C04-C905F099C742}"/>
              </a:ext>
            </a:extLst>
          </p:cNvPr>
          <p:cNvSpPr txBox="1"/>
          <p:nvPr/>
        </p:nvSpPr>
        <p:spPr>
          <a:xfrm>
            <a:off x="7861188" y="3160899"/>
            <a:ext cx="132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Combined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3D90EAF-81CA-4FCA-AA93-33DFF3A54D7E}"/>
              </a:ext>
            </a:extLst>
          </p:cNvPr>
          <p:cNvSpPr/>
          <p:nvPr/>
        </p:nvSpPr>
        <p:spPr>
          <a:xfrm>
            <a:off x="4215213" y="3677779"/>
            <a:ext cx="3089701" cy="2948340"/>
          </a:xfrm>
          <a:prstGeom prst="roundRect">
            <a:avLst/>
          </a:prstGeom>
          <a:solidFill>
            <a:srgbClr val="00B0F0">
              <a:alpha val="1399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FADB6-27E0-01D5-DA8C-5DE2B93EE15C}"/>
              </a:ext>
            </a:extLst>
          </p:cNvPr>
          <p:cNvSpPr txBox="1"/>
          <p:nvPr/>
        </p:nvSpPr>
        <p:spPr>
          <a:xfrm>
            <a:off x="7304914" y="5026263"/>
            <a:ext cx="25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IdentifyPrimaryObjects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78894-A57F-EFE3-F306-CE93159DACF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Approach 1: Define two Primary Objects </a:t>
            </a:r>
          </a:p>
        </p:txBody>
      </p:sp>
    </p:spTree>
    <p:extLst>
      <p:ext uri="{BB962C8B-B14F-4D97-AF65-F5344CB8AC3E}">
        <p14:creationId xmlns:p14="http://schemas.microsoft.com/office/powerpoint/2010/main" val="153516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432012-3814-B4C1-591B-DBCFD6637A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30" y="0"/>
            <a:ext cx="731297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4AC13E-441A-122C-1647-BF66486721B9}"/>
              </a:ext>
            </a:extLst>
          </p:cNvPr>
          <p:cNvSpPr/>
          <p:nvPr/>
        </p:nvSpPr>
        <p:spPr>
          <a:xfrm>
            <a:off x="3318770" y="1540115"/>
            <a:ext cx="3749688" cy="18708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F9F33B80-353D-DE90-2E6F-14E1EC4A2F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3347" y="145992"/>
            <a:ext cx="4055286" cy="4028178"/>
          </a:xfrm>
          <a:prstGeom prst="rect">
            <a:avLst/>
          </a:prstGeom>
        </p:spPr>
      </p:pic>
      <p:pic>
        <p:nvPicPr>
          <p:cNvPr id="10" name="Picture 9" descr="A colorful dots on a black background&#10;&#10;Description automatically generated">
            <a:extLst>
              <a:ext uri="{FF2B5EF4-FFF2-40B4-BE49-F238E27FC236}">
                <a16:creationId xmlns:a16="http://schemas.microsoft.com/office/drawing/2014/main" id="{42BCF1D8-2283-048A-B528-5167A13061B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371" y="4520337"/>
            <a:ext cx="2036619" cy="1865086"/>
          </a:xfrm>
          <a:prstGeom prst="rect">
            <a:avLst/>
          </a:prstGeom>
        </p:spPr>
      </p:pic>
      <p:pic>
        <p:nvPicPr>
          <p:cNvPr id="12" name="Picture 11" descr="A colorful image of a map&#10;&#10;Description automatically generated with medium confidence">
            <a:extLst>
              <a:ext uri="{FF2B5EF4-FFF2-40B4-BE49-F238E27FC236}">
                <a16:creationId xmlns:a16="http://schemas.microsoft.com/office/drawing/2014/main" id="{FECB72DF-0B11-EE56-B693-B2397FF9FB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5161" y="4504626"/>
            <a:ext cx="2036619" cy="18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7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2D31CB-47AF-2A3C-C9AE-ED410C30116A}"/>
              </a:ext>
            </a:extLst>
          </p:cNvPr>
          <p:cNvSpPr txBox="1"/>
          <p:nvPr/>
        </p:nvSpPr>
        <p:spPr>
          <a:xfrm>
            <a:off x="0" y="119520"/>
            <a:ext cx="1108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SplitOrMergeObjects</a:t>
            </a:r>
            <a:r>
              <a:rPr lang="en-US" dirty="0"/>
              <a:t> separates or combines a set of objects that were identified earlier in a pipeline.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39450C6-B943-7A70-0FC9-1B0B89A47E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36" y="625480"/>
            <a:ext cx="6555922" cy="5986103"/>
          </a:xfrm>
          <a:prstGeom prst="rect">
            <a:avLst/>
          </a:prstGeom>
        </p:spPr>
      </p:pic>
      <p:pic>
        <p:nvPicPr>
          <p:cNvPr id="11" name="Picture 10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DD0A2827-6295-732F-B263-C9D2314148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858" y="625480"/>
            <a:ext cx="5444506" cy="2713574"/>
          </a:xfrm>
          <a:prstGeom prst="rect">
            <a:avLst/>
          </a:prstGeom>
        </p:spPr>
      </p:pic>
      <p:pic>
        <p:nvPicPr>
          <p:cNvPr id="13" name="Picture 12" descr="A group of colorful shapes on a black background&#10;&#10;Description automatically generated">
            <a:extLst>
              <a:ext uri="{FF2B5EF4-FFF2-40B4-BE49-F238E27FC236}">
                <a16:creationId xmlns:a16="http://schemas.microsoft.com/office/drawing/2014/main" id="{C7841C9A-6F6F-1C18-6021-C052A58550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530" y="3933371"/>
            <a:ext cx="2264763" cy="2498430"/>
          </a:xfrm>
          <a:prstGeom prst="rect">
            <a:avLst/>
          </a:prstGeom>
        </p:spPr>
      </p:pic>
      <p:pic>
        <p:nvPicPr>
          <p:cNvPr id="15" name="Picture 14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F3EEC300-116E-644C-A876-46A73056F6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0965" y="3887186"/>
            <a:ext cx="235466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1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and blue cell&#10;&#10;Description automatically generated with medium confidence">
            <a:extLst>
              <a:ext uri="{FF2B5EF4-FFF2-40B4-BE49-F238E27FC236}">
                <a16:creationId xmlns:a16="http://schemas.microsoft.com/office/drawing/2014/main" id="{8A2417D3-1D7A-FCDC-2963-3036CF45A1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30137" y="2375865"/>
            <a:ext cx="807447" cy="6169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F7633F-FDB8-0B59-B314-595BB7465E0A}"/>
              </a:ext>
            </a:extLst>
          </p:cNvPr>
          <p:cNvCxnSpPr>
            <a:cxnSpLocks/>
          </p:cNvCxnSpPr>
          <p:nvPr/>
        </p:nvCxnSpPr>
        <p:spPr>
          <a:xfrm flipV="1">
            <a:off x="1822543" y="2252619"/>
            <a:ext cx="317756" cy="69074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779FA3-FC4E-D986-9996-05F611543E1F}"/>
              </a:ext>
            </a:extLst>
          </p:cNvPr>
          <p:cNvCxnSpPr>
            <a:cxnSpLocks/>
          </p:cNvCxnSpPr>
          <p:nvPr/>
        </p:nvCxnSpPr>
        <p:spPr>
          <a:xfrm flipV="1">
            <a:off x="1824466" y="2960299"/>
            <a:ext cx="1022917" cy="4494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7FDAB9-1AC9-7B21-2461-A2FD5CCE0277}"/>
              </a:ext>
            </a:extLst>
          </p:cNvPr>
          <p:cNvSpPr txBox="1"/>
          <p:nvPr/>
        </p:nvSpPr>
        <p:spPr>
          <a:xfrm>
            <a:off x="3375681" y="956769"/>
            <a:ext cx="325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Single-cell/nucleus RNA Sequencing</a:t>
            </a:r>
          </a:p>
        </p:txBody>
      </p:sp>
      <p:pic>
        <p:nvPicPr>
          <p:cNvPr id="12" name="Picture 11" descr="A close-up of a chart&#10;&#10;Description automatically generated">
            <a:extLst>
              <a:ext uri="{FF2B5EF4-FFF2-40B4-BE49-F238E27FC236}">
                <a16:creationId xmlns:a16="http://schemas.microsoft.com/office/drawing/2014/main" id="{4807D81E-6665-5B3C-33A7-E6EA4D0A37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538" y="516594"/>
            <a:ext cx="1650194" cy="1157350"/>
          </a:xfrm>
          <a:prstGeom prst="rect">
            <a:avLst/>
          </a:prstGeom>
        </p:spPr>
      </p:pic>
      <p:pic>
        <p:nvPicPr>
          <p:cNvPr id="19" name="Picture 18" descr="A pink brain with black background&#10;&#10;Description automatically generated">
            <a:extLst>
              <a:ext uri="{FF2B5EF4-FFF2-40B4-BE49-F238E27FC236}">
                <a16:creationId xmlns:a16="http://schemas.microsoft.com/office/drawing/2014/main" id="{96498077-750A-2600-904D-79E7D7A239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21" y="2534514"/>
            <a:ext cx="1953993" cy="1794233"/>
          </a:xfrm>
          <a:prstGeom prst="rect">
            <a:avLst/>
          </a:prstGeom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592606D-C14F-FC47-F6B3-67DB10859715}"/>
              </a:ext>
            </a:extLst>
          </p:cNvPr>
          <p:cNvCxnSpPr/>
          <p:nvPr/>
        </p:nvCxnSpPr>
        <p:spPr>
          <a:xfrm flipV="1">
            <a:off x="2481943" y="1095270"/>
            <a:ext cx="1306286" cy="115734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FC432AF-40B6-7037-886B-A8FA9F24EC2F}"/>
              </a:ext>
            </a:extLst>
          </p:cNvPr>
          <p:cNvCxnSpPr>
            <a:cxnSpLocks/>
          </p:cNvCxnSpPr>
          <p:nvPr/>
        </p:nvCxnSpPr>
        <p:spPr>
          <a:xfrm flipV="1">
            <a:off x="2737584" y="2056899"/>
            <a:ext cx="1756564" cy="33267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grey and white sign&#10;&#10;Description automatically generated">
            <a:extLst>
              <a:ext uri="{FF2B5EF4-FFF2-40B4-BE49-F238E27FC236}">
                <a16:creationId xmlns:a16="http://schemas.microsoft.com/office/drawing/2014/main" id="{E60D3B12-5B60-23E3-1F74-C825AD6003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878" y="1486743"/>
            <a:ext cx="406400" cy="1111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CBAE77-D09D-39E0-8035-E289C39EBBCA}"/>
              </a:ext>
            </a:extLst>
          </p:cNvPr>
          <p:cNvSpPr txBox="1"/>
          <p:nvPr/>
        </p:nvSpPr>
        <p:spPr>
          <a:xfrm>
            <a:off x="4170668" y="1873961"/>
            <a:ext cx="175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Western Blot</a:t>
            </a:r>
          </a:p>
        </p:txBody>
      </p:sp>
      <p:pic>
        <p:nvPicPr>
          <p:cNvPr id="33" name="Picture 32" descr="A diagram of a light scatter&#10;&#10;Description automatically generated">
            <a:extLst>
              <a:ext uri="{FF2B5EF4-FFF2-40B4-BE49-F238E27FC236}">
                <a16:creationId xmlns:a16="http://schemas.microsoft.com/office/drawing/2014/main" id="{581271E3-88E5-43D0-FD19-644BB6ACFF3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236" y="2710637"/>
            <a:ext cx="1625600" cy="1543050"/>
          </a:xfrm>
          <a:prstGeom prst="rect">
            <a:avLst/>
          </a:prstGeom>
        </p:spPr>
      </p:pic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BA159B9-44D6-AFB4-F447-990FCFF288C9}"/>
              </a:ext>
            </a:extLst>
          </p:cNvPr>
          <p:cNvCxnSpPr>
            <a:cxnSpLocks/>
          </p:cNvCxnSpPr>
          <p:nvPr/>
        </p:nvCxnSpPr>
        <p:spPr>
          <a:xfrm>
            <a:off x="2836183" y="2624890"/>
            <a:ext cx="1495530" cy="86645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094A3A-4648-FDB0-4737-FAA6581E3C8E}"/>
              </a:ext>
            </a:extLst>
          </p:cNvPr>
          <p:cNvSpPr txBox="1"/>
          <p:nvPr/>
        </p:nvSpPr>
        <p:spPr>
          <a:xfrm>
            <a:off x="4170668" y="3343663"/>
            <a:ext cx="1495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Flow cytometry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11CBFBF4-CD9F-3CFE-0549-172E3A2581C8}"/>
              </a:ext>
            </a:extLst>
          </p:cNvPr>
          <p:cNvCxnSpPr>
            <a:cxnSpLocks/>
          </p:cNvCxnSpPr>
          <p:nvPr/>
        </p:nvCxnSpPr>
        <p:spPr>
          <a:xfrm>
            <a:off x="2900869" y="3005245"/>
            <a:ext cx="1924405" cy="192372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B9C6E6-BEE3-6DD0-A150-8CE414A17F3C}"/>
              </a:ext>
            </a:extLst>
          </p:cNvPr>
          <p:cNvSpPr txBox="1"/>
          <p:nvPr/>
        </p:nvSpPr>
        <p:spPr>
          <a:xfrm>
            <a:off x="4797289" y="4813364"/>
            <a:ext cx="3228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Immunohistochemistry/immunocytochemistry</a:t>
            </a:r>
          </a:p>
        </p:txBody>
      </p:sp>
      <p:pic>
        <p:nvPicPr>
          <p:cNvPr id="41" name="Picture 40" descr="A close-up of a cell&#10;&#10;Description automatically generated">
            <a:extLst>
              <a:ext uri="{FF2B5EF4-FFF2-40B4-BE49-F238E27FC236}">
                <a16:creationId xmlns:a16="http://schemas.microsoft.com/office/drawing/2014/main" id="{4FB07CA7-AFF3-2F83-0E84-D4352B4C7E8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1732" y="4253686"/>
            <a:ext cx="1342238" cy="934263"/>
          </a:xfrm>
          <a:prstGeom prst="rect">
            <a:avLst/>
          </a:prstGeom>
        </p:spPr>
      </p:pic>
      <p:pic>
        <p:nvPicPr>
          <p:cNvPr id="43" name="Picture 42" descr="A pipette dropping a drop of liquid into a test tube&#10;&#10;Description automatically generated">
            <a:extLst>
              <a:ext uri="{FF2B5EF4-FFF2-40B4-BE49-F238E27FC236}">
                <a16:creationId xmlns:a16="http://schemas.microsoft.com/office/drawing/2014/main" id="{E4BEBCC4-B740-E435-FFAB-164DC7D2FA3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9947" y="4112864"/>
            <a:ext cx="1464460" cy="1215905"/>
          </a:xfrm>
          <a:prstGeom prst="rect">
            <a:avLst/>
          </a:prstGeom>
        </p:spPr>
      </p:pic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74733C20-6B10-08B0-660D-3B5A6F1396E5}"/>
              </a:ext>
            </a:extLst>
          </p:cNvPr>
          <p:cNvCxnSpPr/>
          <p:nvPr/>
        </p:nvCxnSpPr>
        <p:spPr>
          <a:xfrm>
            <a:off x="6450524" y="5055623"/>
            <a:ext cx="1438219" cy="762277"/>
          </a:xfrm>
          <a:prstGeom prst="curvedConnector3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2BB197-4DD6-1336-761D-55A8082379C6}"/>
              </a:ext>
            </a:extLst>
          </p:cNvPr>
          <p:cNvSpPr txBox="1"/>
          <p:nvPr/>
        </p:nvSpPr>
        <p:spPr>
          <a:xfrm>
            <a:off x="7871732" y="5697266"/>
            <a:ext cx="2602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Spatial and morphology information</a:t>
            </a:r>
          </a:p>
        </p:txBody>
      </p:sp>
    </p:spTree>
    <p:extLst>
      <p:ext uri="{BB962C8B-B14F-4D97-AF65-F5344CB8AC3E}">
        <p14:creationId xmlns:p14="http://schemas.microsoft.com/office/powerpoint/2010/main" val="1504644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85E8B6-8B05-41AC-3E7B-214105D5FD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784" y="0"/>
            <a:ext cx="7496432" cy="6858000"/>
          </a:xfrm>
          <a:prstGeom prst="rect">
            <a:avLst/>
          </a:prstGeom>
        </p:spPr>
      </p:pic>
      <p:pic>
        <p:nvPicPr>
          <p:cNvPr id="6" name="Picture 5" descr="A group of colorful shapes on a black background&#10;&#10;Description automatically generated">
            <a:extLst>
              <a:ext uri="{FF2B5EF4-FFF2-40B4-BE49-F238E27FC236}">
                <a16:creationId xmlns:a16="http://schemas.microsoft.com/office/drawing/2014/main" id="{DDB6A957-7DC3-7D15-C006-C74E503BD8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844" y="3236685"/>
            <a:ext cx="2264763" cy="2498430"/>
          </a:xfrm>
          <a:prstGeom prst="rect">
            <a:avLst/>
          </a:prstGeom>
        </p:spPr>
      </p:pic>
      <p:pic>
        <p:nvPicPr>
          <p:cNvPr id="7" name="Picture 6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F8DB590F-7296-C8CC-3A40-68ACCC3334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279" y="3190500"/>
            <a:ext cx="2354663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D878C6-C37D-9459-A4AC-CDB59AFF2E04}"/>
              </a:ext>
            </a:extLst>
          </p:cNvPr>
          <p:cNvSpPr txBox="1"/>
          <p:nvPr/>
        </p:nvSpPr>
        <p:spPr>
          <a:xfrm>
            <a:off x="5110028" y="5927225"/>
            <a:ext cx="397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Measure the size of all objects</a:t>
            </a:r>
          </a:p>
        </p:txBody>
      </p:sp>
    </p:spTree>
    <p:extLst>
      <p:ext uri="{BB962C8B-B14F-4D97-AF65-F5344CB8AC3E}">
        <p14:creationId xmlns:p14="http://schemas.microsoft.com/office/powerpoint/2010/main" val="100097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2CCE59-6E12-CC25-861A-06FDD5FC83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2228"/>
            <a:ext cx="6989334" cy="6393543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2E0698D4-1C8C-221B-55E9-6EA7022EE1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334" y="481939"/>
            <a:ext cx="2603500" cy="257084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D6A805-7DCE-D7EF-8080-083838173E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257" y="3211662"/>
            <a:ext cx="2083377" cy="684946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F28CE8F1-CFF3-24B3-C309-DF824FF2D4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8500" y="481939"/>
            <a:ext cx="2603500" cy="2570840"/>
          </a:xfrm>
          <a:prstGeom prst="rect">
            <a:avLst/>
          </a:prstGeom>
        </p:spPr>
      </p:pic>
      <p:pic>
        <p:nvPicPr>
          <p:cNvPr id="12" name="Picture 11" descr="A comparison of a map&#10;&#10;Description automatically generated with medium confidence">
            <a:extLst>
              <a:ext uri="{FF2B5EF4-FFF2-40B4-BE49-F238E27FC236}">
                <a16:creationId xmlns:a16="http://schemas.microsoft.com/office/drawing/2014/main" id="{43FDE60F-446A-5B70-9569-157CB2E9E7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3375" y="4055491"/>
            <a:ext cx="2235125" cy="2180338"/>
          </a:xfrm>
          <a:prstGeom prst="rect">
            <a:avLst/>
          </a:prstGeom>
        </p:spPr>
      </p:pic>
      <p:pic>
        <p:nvPicPr>
          <p:cNvPr id="13" name="Picture 12" descr="A comparison of a map&#10;&#10;Description automatically generated with medium confidence">
            <a:extLst>
              <a:ext uri="{FF2B5EF4-FFF2-40B4-BE49-F238E27FC236}">
                <a16:creationId xmlns:a16="http://schemas.microsoft.com/office/drawing/2014/main" id="{877E7165-B14C-A3F8-7707-FE0483B7169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2946" y="4055491"/>
            <a:ext cx="2235125" cy="21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5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ovals&#10;&#10;Description automatically generated">
            <a:extLst>
              <a:ext uri="{FF2B5EF4-FFF2-40B4-BE49-F238E27FC236}">
                <a16:creationId xmlns:a16="http://schemas.microsoft.com/office/drawing/2014/main" id="{915C0989-F94E-EFED-83C1-DD5B4B73FE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203" y="2230283"/>
            <a:ext cx="2239152" cy="1683372"/>
          </a:xfrm>
          <a:prstGeom prst="rect">
            <a:avLst/>
          </a:prstGeom>
        </p:spPr>
      </p:pic>
      <p:pic>
        <p:nvPicPr>
          <p:cNvPr id="7" name="Picture 6" descr="A group of ovals with blue outline&#10;&#10;Description automatically generated">
            <a:extLst>
              <a:ext uri="{FF2B5EF4-FFF2-40B4-BE49-F238E27FC236}">
                <a16:creationId xmlns:a16="http://schemas.microsoft.com/office/drawing/2014/main" id="{CB0980C4-403E-0779-0744-36889B695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052" y="3957259"/>
            <a:ext cx="2298025" cy="1683373"/>
          </a:xfrm>
          <a:prstGeom prst="rect">
            <a:avLst/>
          </a:prstGeom>
        </p:spPr>
      </p:pic>
      <p:pic>
        <p:nvPicPr>
          <p:cNvPr id="9" name="Picture 8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548D132-F103-6619-1BF1-A5C5CA4EBA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151" y="974183"/>
            <a:ext cx="2043628" cy="168337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5320312-05B9-F2FA-2A77-8D8847E4D5A4}"/>
              </a:ext>
            </a:extLst>
          </p:cNvPr>
          <p:cNvCxnSpPr>
            <a:cxnSpLocks/>
          </p:cNvCxnSpPr>
          <p:nvPr/>
        </p:nvCxnSpPr>
        <p:spPr>
          <a:xfrm flipV="1">
            <a:off x="3077926" y="1506597"/>
            <a:ext cx="1151349" cy="105574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B7DC92D-4716-B3E2-1D12-29D35C107D62}"/>
              </a:ext>
            </a:extLst>
          </p:cNvPr>
          <p:cNvCxnSpPr>
            <a:cxnSpLocks/>
          </p:cNvCxnSpPr>
          <p:nvPr/>
        </p:nvCxnSpPr>
        <p:spPr>
          <a:xfrm>
            <a:off x="2958643" y="3522865"/>
            <a:ext cx="1495530" cy="86645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AACF48-0095-625C-4B92-AA6275000794}"/>
              </a:ext>
            </a:extLst>
          </p:cNvPr>
          <p:cNvSpPr txBox="1"/>
          <p:nvPr/>
        </p:nvSpPr>
        <p:spPr>
          <a:xfrm>
            <a:off x="4404151" y="2857937"/>
            <a:ext cx="229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Objects (</a:t>
            </a:r>
            <a:r>
              <a:rPr lang="en-US" dirty="0" err="1"/>
              <a:t>Dapi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D14D4-74E4-1E65-9459-B1835A94FF6F}"/>
              </a:ext>
            </a:extLst>
          </p:cNvPr>
          <p:cNvSpPr txBox="1"/>
          <p:nvPr/>
        </p:nvSpPr>
        <p:spPr>
          <a:xfrm>
            <a:off x="4611051" y="5735314"/>
            <a:ext cx="248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Objects (</a:t>
            </a:r>
            <a:r>
              <a:rPr lang="en-US" dirty="0" err="1"/>
              <a:t>NeuN</a:t>
            </a:r>
            <a:r>
              <a:rPr lang="en-US" dirty="0"/>
              <a:t>)</a:t>
            </a:r>
          </a:p>
        </p:txBody>
      </p:sp>
      <p:pic>
        <p:nvPicPr>
          <p:cNvPr id="18" name="Picture 17" descr="A group of blue ovals&#10;&#10;Description automatically generated">
            <a:extLst>
              <a:ext uri="{FF2B5EF4-FFF2-40B4-BE49-F238E27FC236}">
                <a16:creationId xmlns:a16="http://schemas.microsoft.com/office/drawing/2014/main" id="{23910884-C422-00CE-9461-E579F8B820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2447" y="2200917"/>
            <a:ext cx="2239152" cy="1683372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AB70AD7-5856-C674-4AF4-4E8F20545BBE}"/>
              </a:ext>
            </a:extLst>
          </p:cNvPr>
          <p:cNvCxnSpPr>
            <a:cxnSpLocks/>
          </p:cNvCxnSpPr>
          <p:nvPr/>
        </p:nvCxnSpPr>
        <p:spPr>
          <a:xfrm>
            <a:off x="6702176" y="1965071"/>
            <a:ext cx="2483388" cy="126219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8F5F253-706E-3E43-CE8E-816EE4B1066C}"/>
              </a:ext>
            </a:extLst>
          </p:cNvPr>
          <p:cNvCxnSpPr>
            <a:cxnSpLocks/>
          </p:cNvCxnSpPr>
          <p:nvPr/>
        </p:nvCxnSpPr>
        <p:spPr>
          <a:xfrm flipV="1">
            <a:off x="7065956" y="3442854"/>
            <a:ext cx="2119608" cy="149351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EEFF46-179D-28AF-2C04-C905F099C742}"/>
              </a:ext>
            </a:extLst>
          </p:cNvPr>
          <p:cNvSpPr txBox="1"/>
          <p:nvPr/>
        </p:nvSpPr>
        <p:spPr>
          <a:xfrm>
            <a:off x="7861188" y="3160899"/>
            <a:ext cx="132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Combined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3D90EAF-81CA-4FCA-AA93-33DFF3A54D7E}"/>
              </a:ext>
            </a:extLst>
          </p:cNvPr>
          <p:cNvSpPr/>
          <p:nvPr/>
        </p:nvSpPr>
        <p:spPr>
          <a:xfrm>
            <a:off x="7895110" y="1568433"/>
            <a:ext cx="3477899" cy="2948340"/>
          </a:xfrm>
          <a:prstGeom prst="roundRect">
            <a:avLst/>
          </a:prstGeom>
          <a:solidFill>
            <a:srgbClr val="00B0F0">
              <a:alpha val="1399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FADB6-27E0-01D5-DA8C-5DE2B93EE15C}"/>
              </a:ext>
            </a:extLst>
          </p:cNvPr>
          <p:cNvSpPr txBox="1"/>
          <p:nvPr/>
        </p:nvSpPr>
        <p:spPr>
          <a:xfrm>
            <a:off x="8832780" y="1137265"/>
            <a:ext cx="16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RelateObjects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39AFE-CAF9-7472-EF80-A2C38C3BF7D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Approach 1: Define two Primary Objects </a:t>
            </a:r>
          </a:p>
        </p:txBody>
      </p:sp>
    </p:spTree>
    <p:extLst>
      <p:ext uri="{BB962C8B-B14F-4D97-AF65-F5344CB8AC3E}">
        <p14:creationId xmlns:p14="http://schemas.microsoft.com/office/powerpoint/2010/main" val="32105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C7C9D8-7760-7C7D-B56A-A7F57A26B8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134"/>
            <a:ext cx="7020998" cy="641773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1EE081-E1DD-DF3B-3BB0-AFA0C495C512}"/>
              </a:ext>
            </a:extLst>
          </p:cNvPr>
          <p:cNvSpPr/>
          <p:nvPr/>
        </p:nvSpPr>
        <p:spPr>
          <a:xfrm>
            <a:off x="3510499" y="1096769"/>
            <a:ext cx="1851210" cy="37181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78D18D-C126-E3AF-CDB4-DB2D267A00FD}"/>
              </a:ext>
            </a:extLst>
          </p:cNvPr>
          <p:cNvSpPr/>
          <p:nvPr/>
        </p:nvSpPr>
        <p:spPr>
          <a:xfrm>
            <a:off x="2097334" y="1872623"/>
            <a:ext cx="4923663" cy="57963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801F9B-7646-D3EB-08D1-FFFF5DEA2C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2764" y="845139"/>
            <a:ext cx="2173533" cy="215905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776C19-4B97-F9BE-C39F-5F57E34A51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6964" y="845139"/>
            <a:ext cx="2294963" cy="2275932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861AD9-B232-43EE-0B07-7DFE740F82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8422" y="3352868"/>
            <a:ext cx="2294963" cy="23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several images of different colors&#10;&#10;Description automatically generated">
            <a:extLst>
              <a:ext uri="{FF2B5EF4-FFF2-40B4-BE49-F238E27FC236}">
                <a16:creationId xmlns:a16="http://schemas.microsoft.com/office/drawing/2014/main" id="{6F02152D-AD1F-620A-4550-16FBB80166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40726" y="526269"/>
            <a:ext cx="8696093" cy="58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0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377240-B292-AC3C-9CA1-EA11426435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05" y="707921"/>
            <a:ext cx="6474839" cy="588460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40439B-81BC-A9C9-CFED-90163A7ADC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978" y="635865"/>
            <a:ext cx="4511837" cy="5884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23444C-A569-5846-9DB9-E107FB8D2D0C}"/>
              </a:ext>
            </a:extLst>
          </p:cNvPr>
          <p:cNvSpPr txBox="1"/>
          <p:nvPr/>
        </p:nvSpPr>
        <p:spPr>
          <a:xfrm>
            <a:off x="0" y="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70C0"/>
                </a:solidFill>
              </a:defRPr>
            </a:lvl1pPr>
          </a:lstStyle>
          <a:p>
            <a:pPr algn="ctr"/>
            <a:r>
              <a:rPr lang="en-US" dirty="0"/>
              <a:t>Modules for Object Measurement (Intensity, Shape) </a:t>
            </a:r>
          </a:p>
        </p:txBody>
      </p:sp>
    </p:spTree>
    <p:extLst>
      <p:ext uri="{BB962C8B-B14F-4D97-AF65-F5344CB8AC3E}">
        <p14:creationId xmlns:p14="http://schemas.microsoft.com/office/powerpoint/2010/main" val="1802588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59F696-4547-1087-3B88-224694E0AA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2799"/>
            <a:ext cx="5980544" cy="545478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908A746-01FA-91E6-97DA-A247AA909E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544" y="915371"/>
            <a:ext cx="6121718" cy="5589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132A54-4322-8974-47DF-4C18E14B0197}"/>
              </a:ext>
            </a:extLst>
          </p:cNvPr>
          <p:cNvSpPr txBox="1"/>
          <p:nvPr/>
        </p:nvSpPr>
        <p:spPr>
          <a:xfrm>
            <a:off x="0" y="12215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70C0"/>
                </a:solidFill>
              </a:defRPr>
            </a:lvl1pPr>
          </a:lstStyle>
          <a:p>
            <a:pPr algn="ctr"/>
            <a:r>
              <a:rPr lang="en-US" dirty="0"/>
              <a:t>Overlay Outlines + Save the outlines</a:t>
            </a:r>
          </a:p>
        </p:txBody>
      </p:sp>
    </p:spTree>
    <p:extLst>
      <p:ext uri="{BB962C8B-B14F-4D97-AF65-F5344CB8AC3E}">
        <p14:creationId xmlns:p14="http://schemas.microsoft.com/office/powerpoint/2010/main" val="233290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icroscope&#10;&#10;Description automatically generated">
            <a:extLst>
              <a:ext uri="{FF2B5EF4-FFF2-40B4-BE49-F238E27FC236}">
                <a16:creationId xmlns:a16="http://schemas.microsoft.com/office/drawing/2014/main" id="{A13BD8DF-DCAD-C716-E943-730715A6D3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136" y="944826"/>
            <a:ext cx="9719186" cy="4968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2E259D-B534-3AB1-A19F-13A1042CE6BF}"/>
              </a:ext>
            </a:extLst>
          </p:cNvPr>
          <p:cNvSpPr txBox="1"/>
          <p:nvPr/>
        </p:nvSpPr>
        <p:spPr>
          <a:xfrm>
            <a:off x="0" y="11927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70C0"/>
                </a:solidFill>
              </a:defRPr>
            </a:lvl1pPr>
          </a:lstStyle>
          <a:p>
            <a:pPr algn="ctr"/>
            <a:r>
              <a:rPr lang="en-US" dirty="0" err="1"/>
              <a:t>NeuN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(red) </a:t>
            </a:r>
            <a:r>
              <a:rPr lang="en-US" dirty="0"/>
              <a:t>and </a:t>
            </a:r>
            <a:r>
              <a:rPr lang="en-US" dirty="0" err="1"/>
              <a:t>Dapi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(blue) </a:t>
            </a:r>
            <a:r>
              <a:rPr lang="en-US" dirty="0"/>
              <a:t>outlines </a:t>
            </a:r>
          </a:p>
        </p:txBody>
      </p:sp>
    </p:spTree>
    <p:extLst>
      <p:ext uri="{BB962C8B-B14F-4D97-AF65-F5344CB8AC3E}">
        <p14:creationId xmlns:p14="http://schemas.microsoft.com/office/powerpoint/2010/main" val="315358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C0191B-0705-C50F-CABB-FB10F9A56C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51147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B0E19-0C38-C836-D7A4-0BA4E5FF2CF7}"/>
              </a:ext>
            </a:extLst>
          </p:cNvPr>
          <p:cNvSpPr txBox="1"/>
          <p:nvPr/>
        </p:nvSpPr>
        <p:spPr>
          <a:xfrm>
            <a:off x="7938052" y="1444487"/>
            <a:ext cx="406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70C0"/>
                </a:solidFill>
              </a:defRPr>
            </a:lvl1pPr>
          </a:lstStyle>
          <a:p>
            <a:pPr algn="ctr"/>
            <a:r>
              <a:rPr lang="en-US" dirty="0"/>
              <a:t>Export the data</a:t>
            </a:r>
          </a:p>
        </p:txBody>
      </p:sp>
    </p:spTree>
    <p:extLst>
      <p:ext uri="{BB962C8B-B14F-4D97-AF65-F5344CB8AC3E}">
        <p14:creationId xmlns:p14="http://schemas.microsoft.com/office/powerpoint/2010/main" val="3177045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ovals&#10;&#10;Description automatically generated">
            <a:extLst>
              <a:ext uri="{FF2B5EF4-FFF2-40B4-BE49-F238E27FC236}">
                <a16:creationId xmlns:a16="http://schemas.microsoft.com/office/drawing/2014/main" id="{915C0989-F94E-EFED-83C1-DD5B4B73FE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87" y="1749909"/>
            <a:ext cx="2239152" cy="1683372"/>
          </a:xfrm>
          <a:prstGeom prst="rect">
            <a:avLst/>
          </a:prstGeom>
        </p:spPr>
      </p:pic>
      <p:pic>
        <p:nvPicPr>
          <p:cNvPr id="7" name="Picture 6" descr="A group of ovals with blue outline&#10;&#10;Description automatically generated">
            <a:extLst>
              <a:ext uri="{FF2B5EF4-FFF2-40B4-BE49-F238E27FC236}">
                <a16:creationId xmlns:a16="http://schemas.microsoft.com/office/drawing/2014/main" id="{CB0980C4-403E-0779-0744-36889B695B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766" y="1394617"/>
            <a:ext cx="2298025" cy="1683373"/>
          </a:xfrm>
          <a:prstGeom prst="rect">
            <a:avLst/>
          </a:prstGeom>
        </p:spPr>
      </p:pic>
      <p:pic>
        <p:nvPicPr>
          <p:cNvPr id="9" name="Picture 8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548D132-F103-6619-1BF1-A5C5CA4EBA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170" y="1565242"/>
            <a:ext cx="2043628" cy="168337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5320312-05B9-F2FA-2A77-8D8847E4D5A4}"/>
              </a:ext>
            </a:extLst>
          </p:cNvPr>
          <p:cNvCxnSpPr>
            <a:cxnSpLocks/>
          </p:cNvCxnSpPr>
          <p:nvPr/>
        </p:nvCxnSpPr>
        <p:spPr>
          <a:xfrm>
            <a:off x="3084339" y="2576663"/>
            <a:ext cx="1732613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AACF48-0095-625C-4B92-AA6275000794}"/>
              </a:ext>
            </a:extLst>
          </p:cNvPr>
          <p:cNvSpPr txBox="1"/>
          <p:nvPr/>
        </p:nvSpPr>
        <p:spPr>
          <a:xfrm>
            <a:off x="4947680" y="3248615"/>
            <a:ext cx="229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Objects (</a:t>
            </a:r>
            <a:r>
              <a:rPr lang="en-US" dirty="0" err="1"/>
              <a:t>Dapi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D14D4-74E4-1E65-9459-B1835A94FF6F}"/>
              </a:ext>
            </a:extLst>
          </p:cNvPr>
          <p:cNvSpPr txBox="1"/>
          <p:nvPr/>
        </p:nvSpPr>
        <p:spPr>
          <a:xfrm>
            <a:off x="8414426" y="3292118"/>
            <a:ext cx="320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 Objects (</a:t>
            </a:r>
            <a:r>
              <a:rPr lang="en-US" dirty="0" err="1"/>
              <a:t>NeuN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49542-410F-70F8-3875-F9A57A71839B}"/>
              </a:ext>
            </a:extLst>
          </p:cNvPr>
          <p:cNvSpPr txBox="1"/>
          <p:nvPr/>
        </p:nvSpPr>
        <p:spPr>
          <a:xfrm>
            <a:off x="7056104" y="2113927"/>
            <a:ext cx="96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+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3847FE16-487A-A967-4891-09076C28D2DE}"/>
              </a:ext>
            </a:extLst>
          </p:cNvPr>
          <p:cNvCxnSpPr>
            <a:cxnSpLocks/>
          </p:cNvCxnSpPr>
          <p:nvPr/>
        </p:nvCxnSpPr>
        <p:spPr>
          <a:xfrm rot="5400000">
            <a:off x="7233879" y="4230005"/>
            <a:ext cx="1224116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group of blue ovals&#10;&#10;Description automatically generated">
            <a:extLst>
              <a:ext uri="{FF2B5EF4-FFF2-40B4-BE49-F238E27FC236}">
                <a16:creationId xmlns:a16="http://schemas.microsoft.com/office/drawing/2014/main" id="{AD31FC35-840A-2A29-1B6C-683DD304CD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011" y="4993877"/>
            <a:ext cx="2239152" cy="1683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1C5AB5-AFB1-063F-FB80-1D285EDBF072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Approach 2: Identify a Primary Object then a Secondary Objects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31263B-F2F1-341B-CC30-ED7AC09E735E}"/>
              </a:ext>
            </a:extLst>
          </p:cNvPr>
          <p:cNvSpPr txBox="1"/>
          <p:nvPr/>
        </p:nvSpPr>
        <p:spPr>
          <a:xfrm>
            <a:off x="8276766" y="5204692"/>
            <a:ext cx="320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Secondary Objects (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NeuN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024821-78DE-F74E-944A-E8883C77C1FD}"/>
              </a:ext>
            </a:extLst>
          </p:cNvPr>
          <p:cNvSpPr txBox="1"/>
          <p:nvPr/>
        </p:nvSpPr>
        <p:spPr>
          <a:xfrm>
            <a:off x="4816952" y="5164502"/>
            <a:ext cx="229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Primary Objects (</a:t>
            </a:r>
            <a:r>
              <a:rPr lang="en-US" dirty="0" err="1">
                <a:solidFill>
                  <a:srgbClr val="00B0F0"/>
                </a:solidFill>
              </a:rPr>
              <a:t>Dapi</a:t>
            </a:r>
            <a:r>
              <a:rPr lang="en-US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023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 of Dapi_1-1.tif">
            <a:extLst>
              <a:ext uri="{FF2B5EF4-FFF2-40B4-BE49-F238E27FC236}">
                <a16:creationId xmlns:a16="http://schemas.microsoft.com/office/drawing/2014/main" id="{7831B45D-91CA-B549-8B2A-477FA50936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58" y="290287"/>
            <a:ext cx="2569636" cy="2262908"/>
          </a:xfrm>
          <a:prstGeom prst="rect">
            <a:avLst/>
          </a:prstGeom>
        </p:spPr>
      </p:pic>
      <p:pic>
        <p:nvPicPr>
          <p:cNvPr id="8" name="Picture 7" descr="A picture containing tree, purple, colorful, surrounded&#10;&#10;Description automatically generated">
            <a:extLst>
              <a:ext uri="{FF2B5EF4-FFF2-40B4-BE49-F238E27FC236}">
                <a16:creationId xmlns:a16="http://schemas.microsoft.com/office/drawing/2014/main" id="{3D55FBA9-1CBD-884A-9C0B-0CA4080C52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5707" y="290286"/>
            <a:ext cx="2329455" cy="2262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85BA2A-792C-1C4E-AAAF-BAF578F6AD8F}"/>
              </a:ext>
            </a:extLst>
          </p:cNvPr>
          <p:cNvSpPr txBox="1"/>
          <p:nvPr/>
        </p:nvSpPr>
        <p:spPr>
          <a:xfrm>
            <a:off x="1985167" y="2556476"/>
            <a:ext cx="206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information </a:t>
            </a:r>
          </a:p>
        </p:txBody>
      </p:sp>
      <p:pic>
        <p:nvPicPr>
          <p:cNvPr id="16" name="Picture 2" descr="image">
            <a:hlinkClick r:id="rId4"/>
            <a:extLst>
              <a:ext uri="{FF2B5EF4-FFF2-40B4-BE49-F238E27FC236}">
                <a16:creationId xmlns:a16="http://schemas.microsoft.com/office/drawing/2014/main" id="{E01B6818-56A6-D34F-88D4-F5E7070BF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1876" y="720750"/>
            <a:ext cx="4223621" cy="15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0108F2-7067-B84E-927A-97AB005CF07E}"/>
              </a:ext>
            </a:extLst>
          </p:cNvPr>
          <p:cNvSpPr txBox="1"/>
          <p:nvPr/>
        </p:nvSpPr>
        <p:spPr>
          <a:xfrm>
            <a:off x="8363474" y="2553194"/>
            <a:ext cx="301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Morphology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ECB0F-DD48-564F-AA38-25194C492D36}"/>
              </a:ext>
            </a:extLst>
          </p:cNvPr>
          <p:cNvSpPr txBox="1"/>
          <p:nvPr/>
        </p:nvSpPr>
        <p:spPr>
          <a:xfrm>
            <a:off x="7959520" y="6048879"/>
            <a:ext cx="301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Pathology features</a:t>
            </a:r>
          </a:p>
        </p:txBody>
      </p:sp>
      <p:pic>
        <p:nvPicPr>
          <p:cNvPr id="29" name="Picture 28" descr="Red lights in the dark&#10;&#10;Description automatically generated with medium confidence">
            <a:extLst>
              <a:ext uri="{FF2B5EF4-FFF2-40B4-BE49-F238E27FC236}">
                <a16:creationId xmlns:a16="http://schemas.microsoft.com/office/drawing/2014/main" id="{4327E08E-9E13-3049-8487-76FF9F53DE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1277" y="3639587"/>
            <a:ext cx="2664996" cy="2198739"/>
          </a:xfrm>
          <a:prstGeom prst="rect">
            <a:avLst/>
          </a:prstGeom>
        </p:spPr>
      </p:pic>
      <p:pic>
        <p:nvPicPr>
          <p:cNvPr id="30" name="Picture 29" descr="Red lights in the dark&#10;&#10;Description automatically generated with medium confidence">
            <a:extLst>
              <a:ext uri="{FF2B5EF4-FFF2-40B4-BE49-F238E27FC236}">
                <a16:creationId xmlns:a16="http://schemas.microsoft.com/office/drawing/2014/main" id="{99E8E99B-B92A-3D46-8CC2-3D35527C24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0787" y="3639588"/>
            <a:ext cx="2664996" cy="2198739"/>
          </a:xfrm>
          <a:prstGeom prst="rect">
            <a:avLst/>
          </a:prstGeom>
        </p:spPr>
      </p:pic>
      <p:pic>
        <p:nvPicPr>
          <p:cNvPr id="53" name="Picture 52" descr="A picture containing tree, night, crowd, colorful&#10;&#10;Description automatically generated">
            <a:extLst>
              <a:ext uri="{FF2B5EF4-FFF2-40B4-BE49-F238E27FC236}">
                <a16:creationId xmlns:a16="http://schemas.microsoft.com/office/drawing/2014/main" id="{B8617DB5-1599-5C44-8626-915972B8A6C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4153" y="3585992"/>
            <a:ext cx="2452921" cy="23797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1C8EA19-255A-3648-9C86-04F5ECC16B1D}"/>
              </a:ext>
            </a:extLst>
          </p:cNvPr>
          <p:cNvSpPr txBox="1"/>
          <p:nvPr/>
        </p:nvSpPr>
        <p:spPr>
          <a:xfrm>
            <a:off x="1502833" y="6094470"/>
            <a:ext cx="245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Protein/RNA expression</a:t>
            </a:r>
          </a:p>
        </p:txBody>
      </p:sp>
      <p:pic>
        <p:nvPicPr>
          <p:cNvPr id="22" name="Picture 21" descr="A picture containing tree, purple, dark, christmas&#10;&#10;Description automatically generated">
            <a:extLst>
              <a:ext uri="{FF2B5EF4-FFF2-40B4-BE49-F238E27FC236}">
                <a16:creationId xmlns:a16="http://schemas.microsoft.com/office/drawing/2014/main" id="{F2CCF19A-9159-ED43-93B4-BD6F486F70E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658" y="3585992"/>
            <a:ext cx="2065467" cy="23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4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black surface&#10;&#10;Description automatically generated">
            <a:extLst>
              <a:ext uri="{FF2B5EF4-FFF2-40B4-BE49-F238E27FC236}">
                <a16:creationId xmlns:a16="http://schemas.microsoft.com/office/drawing/2014/main" id="{CB147B23-9751-2BCD-145B-AA705D3B28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5501" y="255522"/>
            <a:ext cx="1803338" cy="1817274"/>
          </a:xfrm>
          <a:prstGeom prst="rect">
            <a:avLst/>
          </a:prstGeom>
        </p:spPr>
      </p:pic>
      <p:pic>
        <p:nvPicPr>
          <p:cNvPr id="8" name="Picture 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9D7FBEF2-2964-DB72-98DD-1596AFD0F4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611" y="297310"/>
            <a:ext cx="1808885" cy="181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960CF-65E7-F2A4-236D-7A23D6C0260D}"/>
              </a:ext>
            </a:extLst>
          </p:cNvPr>
          <p:cNvSpPr txBox="1"/>
          <p:nvPr/>
        </p:nvSpPr>
        <p:spPr>
          <a:xfrm>
            <a:off x="7308611" y="1729389"/>
            <a:ext cx="702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Dapi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BAF75-5C6D-5CA9-965A-CB9B6FE523E8}"/>
              </a:ext>
            </a:extLst>
          </p:cNvPr>
          <p:cNvSpPr txBox="1"/>
          <p:nvPr/>
        </p:nvSpPr>
        <p:spPr>
          <a:xfrm>
            <a:off x="10315501" y="1729389"/>
            <a:ext cx="99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NeuN</a:t>
            </a:r>
            <a:r>
              <a:rPr lang="en-US" sz="1400" dirty="0">
                <a:solidFill>
                  <a:schemeClr val="bg1"/>
                </a:solidFill>
              </a:rPr>
              <a:t>      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99C220A-6CB1-BB12-4030-41E8088A89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8611" y="2334493"/>
            <a:ext cx="2352224" cy="2378454"/>
          </a:xfrm>
          <a:prstGeom prst="rect">
            <a:avLst/>
          </a:prstGeom>
        </p:spPr>
      </p:pic>
      <p:pic>
        <p:nvPicPr>
          <p:cNvPr id="14" name="Picture 13" descr="A colorful spots on a black background&#10;&#10;Description automatically generated">
            <a:extLst>
              <a:ext uri="{FF2B5EF4-FFF2-40B4-BE49-F238E27FC236}">
                <a16:creationId xmlns:a16="http://schemas.microsoft.com/office/drawing/2014/main" id="{45E1D27A-4631-0DA7-BA76-7196A5AFF3F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5731" y="2334493"/>
            <a:ext cx="2211395" cy="2221357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33B9CB4-2832-0BFF-B9CE-513033078C4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74" y="255522"/>
            <a:ext cx="6817688" cy="481144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A26C6F-C981-D7EB-C337-3DC5B65643BE}"/>
              </a:ext>
            </a:extLst>
          </p:cNvPr>
          <p:cNvSpPr/>
          <p:nvPr/>
        </p:nvSpPr>
        <p:spPr>
          <a:xfrm>
            <a:off x="360107" y="835063"/>
            <a:ext cx="1683343" cy="23853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09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C119CA-F87B-4031-3886-BDC7BFC149B1}"/>
              </a:ext>
            </a:extLst>
          </p:cNvPr>
          <p:cNvSpPr txBox="1"/>
          <p:nvPr/>
        </p:nvSpPr>
        <p:spPr>
          <a:xfrm>
            <a:off x="-254768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Approach 1 vs Approach 2</a:t>
            </a:r>
          </a:p>
        </p:txBody>
      </p:sp>
      <p:pic>
        <p:nvPicPr>
          <p:cNvPr id="5" name="Picture 4" descr="A black and white image of a black surface&#10;&#10;Description automatically generated">
            <a:extLst>
              <a:ext uri="{FF2B5EF4-FFF2-40B4-BE49-F238E27FC236}">
                <a16:creationId xmlns:a16="http://schemas.microsoft.com/office/drawing/2014/main" id="{9DA30570-F434-0222-3D10-A821566E88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074" y="557335"/>
            <a:ext cx="1803338" cy="1817274"/>
          </a:xfrm>
          <a:prstGeom prst="rect">
            <a:avLst/>
          </a:prstGeom>
        </p:spPr>
      </p:pic>
      <p:pic>
        <p:nvPicPr>
          <p:cNvPr id="6" name="Picture 5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CCA1029-FD98-BD90-AFDA-B93D9819E1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184" y="599123"/>
            <a:ext cx="1808885" cy="18172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551C4-F070-52B2-7A86-A81DD216C6D2}"/>
              </a:ext>
            </a:extLst>
          </p:cNvPr>
          <p:cNvSpPr txBox="1"/>
          <p:nvPr/>
        </p:nvSpPr>
        <p:spPr>
          <a:xfrm>
            <a:off x="3647479" y="2066832"/>
            <a:ext cx="702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Dapi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ACBB9-DE0B-71DC-48EC-39807F2B8B3F}"/>
              </a:ext>
            </a:extLst>
          </p:cNvPr>
          <p:cNvSpPr txBox="1"/>
          <p:nvPr/>
        </p:nvSpPr>
        <p:spPr>
          <a:xfrm>
            <a:off x="6654369" y="2066832"/>
            <a:ext cx="99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NeuN</a:t>
            </a:r>
            <a:r>
              <a:rPr lang="en-US" sz="1400" dirty="0">
                <a:solidFill>
                  <a:schemeClr val="bg1"/>
                </a:solidFill>
              </a:rPr>
              <a:t>      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D6B834-2FA2-8652-17FF-E30D155F10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4754" y="3273976"/>
            <a:ext cx="2809487" cy="2795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C62F1-20B5-6CA8-61A4-D4D3B0278356}"/>
              </a:ext>
            </a:extLst>
          </p:cNvPr>
          <p:cNvSpPr txBox="1"/>
          <p:nvPr/>
        </p:nvSpPr>
        <p:spPr>
          <a:xfrm>
            <a:off x="2942329" y="6284426"/>
            <a:ext cx="274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NeuN</a:t>
            </a:r>
            <a:r>
              <a:rPr lang="en-US" dirty="0">
                <a:solidFill>
                  <a:srgbClr val="00B0F0"/>
                </a:solidFill>
              </a:rPr>
              <a:t> positive for </a:t>
            </a:r>
            <a:r>
              <a:rPr lang="en-US" dirty="0" err="1">
                <a:solidFill>
                  <a:srgbClr val="00B0F0"/>
                </a:solidFill>
              </a:rPr>
              <a:t>Dapi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024EDA-182C-088A-28D7-A7F141554B8F}"/>
              </a:ext>
            </a:extLst>
          </p:cNvPr>
          <p:cNvSpPr txBox="1"/>
          <p:nvPr/>
        </p:nvSpPr>
        <p:spPr>
          <a:xfrm>
            <a:off x="5854460" y="6097495"/>
            <a:ext cx="39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B0F0"/>
                </a:solidFill>
              </a:rPr>
              <a:t>Dapi</a:t>
            </a:r>
            <a:r>
              <a:rPr lang="en-US" dirty="0">
                <a:solidFill>
                  <a:srgbClr val="00B0F0"/>
                </a:solidFill>
              </a:rPr>
              <a:t> positive cells (including </a:t>
            </a:r>
            <a:r>
              <a:rPr lang="en-US" dirty="0" err="1">
                <a:solidFill>
                  <a:srgbClr val="00B0F0"/>
                </a:solidFill>
              </a:rPr>
              <a:t>Dapi</a:t>
            </a:r>
            <a:r>
              <a:rPr lang="en-US" dirty="0">
                <a:solidFill>
                  <a:srgbClr val="00B0F0"/>
                </a:solidFill>
              </a:rPr>
              <a:t> for all cell types) + </a:t>
            </a:r>
            <a:r>
              <a:rPr lang="en-US" dirty="0" err="1">
                <a:solidFill>
                  <a:srgbClr val="00B0F0"/>
                </a:solidFill>
              </a:rPr>
              <a:t>NeuN</a:t>
            </a:r>
            <a:r>
              <a:rPr lang="en-US" dirty="0">
                <a:solidFill>
                  <a:srgbClr val="00B0F0"/>
                </a:solidFill>
              </a:rPr>
              <a:t> positive cells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3CA9F-5B67-5CC9-2ED9-B4F2D2B7D5EC}"/>
              </a:ext>
            </a:extLst>
          </p:cNvPr>
          <p:cNvSpPr txBox="1"/>
          <p:nvPr/>
        </p:nvSpPr>
        <p:spPr>
          <a:xfrm>
            <a:off x="3190442" y="2905158"/>
            <a:ext cx="2006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sz="1400" dirty="0"/>
              <a:t>Approach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D5675-ECDB-9598-A028-3CA814255650}"/>
              </a:ext>
            </a:extLst>
          </p:cNvPr>
          <p:cNvSpPr txBox="1"/>
          <p:nvPr/>
        </p:nvSpPr>
        <p:spPr>
          <a:xfrm>
            <a:off x="6498160" y="2905157"/>
            <a:ext cx="2006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sz="1400" dirty="0"/>
              <a:t>Approach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05D74-1296-7EA4-34F1-DBF8D750D161}"/>
              </a:ext>
            </a:extLst>
          </p:cNvPr>
          <p:cNvSpPr txBox="1"/>
          <p:nvPr/>
        </p:nvSpPr>
        <p:spPr>
          <a:xfrm>
            <a:off x="9127746" y="4329341"/>
            <a:ext cx="2809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Need to define </a:t>
            </a:r>
            <a:r>
              <a:rPr lang="en-US" dirty="0" err="1"/>
              <a:t>NeuN+Dapi</a:t>
            </a:r>
            <a:r>
              <a:rPr lang="en-US" dirty="0"/>
              <a:t>+ based on </a:t>
            </a:r>
            <a:r>
              <a:rPr lang="en-US" dirty="0" err="1"/>
              <a:t>NeuN</a:t>
            </a:r>
            <a:r>
              <a:rPr lang="en-US" dirty="0"/>
              <a:t> intensity (or cell size) </a:t>
            </a:r>
          </a:p>
        </p:txBody>
      </p:sp>
      <p:pic>
        <p:nvPicPr>
          <p:cNvPr id="18" name="Picture 17" descr="A colorful spots on a black background&#10;&#10;Description automatically generated">
            <a:extLst>
              <a:ext uri="{FF2B5EF4-FFF2-40B4-BE49-F238E27FC236}">
                <a16:creationId xmlns:a16="http://schemas.microsoft.com/office/drawing/2014/main" id="{B20AABD1-1893-FEA8-CD36-95F77951DBF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251" y="3301975"/>
            <a:ext cx="2782984" cy="27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20B0E-B1AD-0490-5B19-65D7DBF2F6B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Approach 1 vs Approach 2</a:t>
            </a:r>
          </a:p>
        </p:txBody>
      </p:sp>
      <p:pic>
        <p:nvPicPr>
          <p:cNvPr id="5" name="Picture 4" descr="A screenshot of a microscope&#10;&#10;Description automatically generated">
            <a:extLst>
              <a:ext uri="{FF2B5EF4-FFF2-40B4-BE49-F238E27FC236}">
                <a16:creationId xmlns:a16="http://schemas.microsoft.com/office/drawing/2014/main" id="{8A137428-BBB3-425C-B468-58CCACC4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1702" y="1470991"/>
            <a:ext cx="3497409" cy="3489550"/>
          </a:xfrm>
          <a:prstGeom prst="rect">
            <a:avLst/>
          </a:prstGeom>
        </p:spPr>
      </p:pic>
      <p:pic>
        <p:nvPicPr>
          <p:cNvPr id="6" name="Picture 5" descr="A screenshot of a microscope&#10;&#10;Description automatically generated">
            <a:extLst>
              <a:ext uri="{FF2B5EF4-FFF2-40B4-BE49-F238E27FC236}">
                <a16:creationId xmlns:a16="http://schemas.microsoft.com/office/drawing/2014/main" id="{80C94C20-1EA8-6B92-B190-8D7461B5C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678" y="1258958"/>
            <a:ext cx="3497409" cy="3701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BC403D-5202-48B0-EFD3-F69C3DCF2E22}"/>
              </a:ext>
            </a:extLst>
          </p:cNvPr>
          <p:cNvSpPr txBox="1"/>
          <p:nvPr/>
        </p:nvSpPr>
        <p:spPr>
          <a:xfrm>
            <a:off x="5092806" y="1163214"/>
            <a:ext cx="2006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sz="1400" dirty="0"/>
              <a:t>Approach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15C8E-B6CF-5F69-705E-D89710AAA4A6}"/>
              </a:ext>
            </a:extLst>
          </p:cNvPr>
          <p:cNvSpPr txBox="1"/>
          <p:nvPr/>
        </p:nvSpPr>
        <p:spPr>
          <a:xfrm>
            <a:off x="9124995" y="1197173"/>
            <a:ext cx="2006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sz="1400" dirty="0"/>
              <a:t>Approach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545B1-9315-BAB5-4B55-B98F6CC9C917}"/>
              </a:ext>
            </a:extLst>
          </p:cNvPr>
          <p:cNvSpPr txBox="1"/>
          <p:nvPr/>
        </p:nvSpPr>
        <p:spPr>
          <a:xfrm>
            <a:off x="4633463" y="5180844"/>
            <a:ext cx="2925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Blue: </a:t>
            </a:r>
            <a:r>
              <a:rPr lang="en-US" dirty="0" err="1">
                <a:solidFill>
                  <a:srgbClr val="00B0F0"/>
                </a:solidFill>
              </a:rPr>
              <a:t>Dapi</a:t>
            </a:r>
            <a:r>
              <a:rPr lang="en-US" dirty="0">
                <a:solidFill>
                  <a:srgbClr val="00B0F0"/>
                </a:solidFill>
              </a:rPr>
              <a:t> (Primary Objects)</a:t>
            </a:r>
          </a:p>
          <a:p>
            <a:r>
              <a:rPr lang="en-US" dirty="0">
                <a:solidFill>
                  <a:srgbClr val="FF0000"/>
                </a:solidFill>
              </a:rPr>
              <a:t>Red: </a:t>
            </a:r>
            <a:r>
              <a:rPr lang="en-US" dirty="0" err="1">
                <a:solidFill>
                  <a:srgbClr val="FF0000"/>
                </a:solidFill>
              </a:rPr>
              <a:t>NeuN</a:t>
            </a:r>
            <a:r>
              <a:rPr lang="en-US" dirty="0">
                <a:solidFill>
                  <a:srgbClr val="FF0000"/>
                </a:solidFill>
              </a:rPr>
              <a:t> (Primary Objects)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76099-769C-5555-CC9A-EB9B031AD512}"/>
              </a:ext>
            </a:extLst>
          </p:cNvPr>
          <p:cNvSpPr txBox="1"/>
          <p:nvPr/>
        </p:nvSpPr>
        <p:spPr>
          <a:xfrm>
            <a:off x="8155792" y="5188109"/>
            <a:ext cx="3944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Green: </a:t>
            </a:r>
            <a:r>
              <a:rPr lang="en-US" dirty="0" err="1">
                <a:solidFill>
                  <a:srgbClr val="00B050"/>
                </a:solidFill>
              </a:rPr>
              <a:t>Dapi</a:t>
            </a:r>
            <a:r>
              <a:rPr lang="en-US" dirty="0">
                <a:solidFill>
                  <a:srgbClr val="00B050"/>
                </a:solidFill>
              </a:rPr>
              <a:t> (Primary Objects)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Magenta: </a:t>
            </a:r>
            <a:r>
              <a:rPr lang="en-US" dirty="0" err="1">
                <a:solidFill>
                  <a:srgbClr val="7030A0"/>
                </a:solidFill>
              </a:rPr>
              <a:t>NeuN</a:t>
            </a:r>
            <a:r>
              <a:rPr lang="en-US" dirty="0">
                <a:solidFill>
                  <a:srgbClr val="7030A0"/>
                </a:solidFill>
              </a:rPr>
              <a:t> (Secondary Objects)</a:t>
            </a:r>
          </a:p>
        </p:txBody>
      </p:sp>
      <p:pic>
        <p:nvPicPr>
          <p:cNvPr id="14" name="Picture 13" descr="A close-up of a microscope&#10;&#10;Description automatically generated">
            <a:extLst>
              <a:ext uri="{FF2B5EF4-FFF2-40B4-BE49-F238E27FC236}">
                <a16:creationId xmlns:a16="http://schemas.microsoft.com/office/drawing/2014/main" id="{3666A53E-9CCA-B258-CC10-07835F1B5A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260" y="1470991"/>
            <a:ext cx="3497409" cy="34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87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BE1BF6-2B47-5286-00E4-E9B7A6F5C16A}"/>
              </a:ext>
            </a:extLst>
          </p:cNvPr>
          <p:cNvSpPr txBox="1"/>
          <p:nvPr/>
        </p:nvSpPr>
        <p:spPr>
          <a:xfrm>
            <a:off x="3218894" y="1967441"/>
            <a:ext cx="532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1- How to make a pipeline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6B780-A26A-81F4-0D5A-6586302DB03F}"/>
              </a:ext>
            </a:extLst>
          </p:cNvPr>
          <p:cNvSpPr txBox="1"/>
          <p:nvPr/>
        </p:nvSpPr>
        <p:spPr>
          <a:xfrm>
            <a:off x="3277286" y="3892949"/>
            <a:ext cx="49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3- How to read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8D5CE-0A16-F28B-5ABF-F4F95519DCDD}"/>
              </a:ext>
            </a:extLst>
          </p:cNvPr>
          <p:cNvSpPr txBox="1"/>
          <p:nvPr/>
        </p:nvSpPr>
        <p:spPr>
          <a:xfrm>
            <a:off x="3393688" y="2930195"/>
            <a:ext cx="49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2- How to run the pipeline</a:t>
            </a:r>
          </a:p>
        </p:txBody>
      </p:sp>
      <p:pic>
        <p:nvPicPr>
          <p:cNvPr id="12" name="Picture 2" descr="Virtual CellProfiler Workshop from the Imaging Platform at the Broad  Institute | Micron さん">
            <a:hlinkClick r:id="rId2"/>
            <a:extLst>
              <a:ext uri="{FF2B5EF4-FFF2-40B4-BE49-F238E27FC236}">
                <a16:creationId xmlns:a16="http://schemas.microsoft.com/office/drawing/2014/main" id="{B4B7C73A-AD08-C723-38BC-9D415608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719" y="0"/>
            <a:ext cx="3311281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CCC0440-0CB4-B8D1-CC41-B831FE49207D}"/>
              </a:ext>
            </a:extLst>
          </p:cNvPr>
          <p:cNvSpPr/>
          <p:nvPr/>
        </p:nvSpPr>
        <p:spPr>
          <a:xfrm>
            <a:off x="3750049" y="2776808"/>
            <a:ext cx="4262511" cy="82999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9467AD-8F7F-F779-BB98-5C10EAD782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59" y="0"/>
            <a:ext cx="7511470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6AE2B-CE8F-69E0-53A2-34F808BCF62E}"/>
              </a:ext>
            </a:extLst>
          </p:cNvPr>
          <p:cNvSpPr/>
          <p:nvPr/>
        </p:nvSpPr>
        <p:spPr>
          <a:xfrm>
            <a:off x="113259" y="6577780"/>
            <a:ext cx="1022367" cy="280219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7C59E2-438A-5C6F-19EC-28D75FBCE3D6}"/>
              </a:ext>
            </a:extLst>
          </p:cNvPr>
          <p:cNvSpPr/>
          <p:nvPr/>
        </p:nvSpPr>
        <p:spPr>
          <a:xfrm>
            <a:off x="412955" y="521109"/>
            <a:ext cx="147484" cy="1130710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0699DDB-17DC-1650-F152-671D18BE59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034" y="0"/>
            <a:ext cx="2051246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3EB435-4440-6F7E-442A-B80A69FCFF21}"/>
              </a:ext>
            </a:extLst>
          </p:cNvPr>
          <p:cNvSpPr/>
          <p:nvPr/>
        </p:nvSpPr>
        <p:spPr>
          <a:xfrm>
            <a:off x="8821290" y="6363926"/>
            <a:ext cx="1022367" cy="280219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63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7C95FA-7B10-3B51-B23A-C8A7485F99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869" y="626806"/>
            <a:ext cx="10297551" cy="280219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CB309E-D6DF-B228-ED41-9B163DD793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445" y="3532819"/>
            <a:ext cx="7772400" cy="3233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C9AB2A-62CA-DE98-420F-1D52EDC980B7}"/>
              </a:ext>
            </a:extLst>
          </p:cNvPr>
          <p:cNvSpPr txBox="1"/>
          <p:nvPr/>
        </p:nvSpPr>
        <p:spPr>
          <a:xfrm>
            <a:off x="5073445" y="0"/>
            <a:ext cx="351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Test Mode</a:t>
            </a:r>
          </a:p>
        </p:txBody>
      </p:sp>
    </p:spTree>
    <p:extLst>
      <p:ext uri="{BB962C8B-B14F-4D97-AF65-F5344CB8AC3E}">
        <p14:creationId xmlns:p14="http://schemas.microsoft.com/office/powerpoint/2010/main" val="2707026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395073-49BC-6084-3CF4-E6F8336B92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29247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53F4EA-E9C2-8134-31B1-3B98E9306293}"/>
              </a:ext>
            </a:extLst>
          </p:cNvPr>
          <p:cNvSpPr/>
          <p:nvPr/>
        </p:nvSpPr>
        <p:spPr>
          <a:xfrm>
            <a:off x="0" y="6002594"/>
            <a:ext cx="1022367" cy="221225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CF7E7-E971-57D2-073C-EEED616FDD7A}"/>
              </a:ext>
            </a:extLst>
          </p:cNvPr>
          <p:cNvSpPr/>
          <p:nvPr/>
        </p:nvSpPr>
        <p:spPr>
          <a:xfrm>
            <a:off x="2205999" y="412955"/>
            <a:ext cx="5086475" cy="206478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0CF51BA-07A6-0C25-275B-864A3867CC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5145" y="0"/>
            <a:ext cx="20875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6D607C-A56D-1594-06B1-B23AA82110C9}"/>
              </a:ext>
            </a:extLst>
          </p:cNvPr>
          <p:cNvSpPr/>
          <p:nvPr/>
        </p:nvSpPr>
        <p:spPr>
          <a:xfrm>
            <a:off x="9008900" y="6629400"/>
            <a:ext cx="1022367" cy="221225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11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BE1BF6-2B47-5286-00E4-E9B7A6F5C16A}"/>
              </a:ext>
            </a:extLst>
          </p:cNvPr>
          <p:cNvSpPr txBox="1"/>
          <p:nvPr/>
        </p:nvSpPr>
        <p:spPr>
          <a:xfrm>
            <a:off x="3218894" y="1967441"/>
            <a:ext cx="532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1- How to make a pipeline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6B780-A26A-81F4-0D5A-6586302DB03F}"/>
              </a:ext>
            </a:extLst>
          </p:cNvPr>
          <p:cNvSpPr txBox="1"/>
          <p:nvPr/>
        </p:nvSpPr>
        <p:spPr>
          <a:xfrm>
            <a:off x="3277286" y="3892949"/>
            <a:ext cx="49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3- How to read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8D5CE-0A16-F28B-5ABF-F4F95519DCDD}"/>
              </a:ext>
            </a:extLst>
          </p:cNvPr>
          <p:cNvSpPr txBox="1"/>
          <p:nvPr/>
        </p:nvSpPr>
        <p:spPr>
          <a:xfrm>
            <a:off x="3393688" y="2930195"/>
            <a:ext cx="49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2- How to run the pipeline</a:t>
            </a:r>
          </a:p>
        </p:txBody>
      </p:sp>
      <p:pic>
        <p:nvPicPr>
          <p:cNvPr id="12" name="Picture 2" descr="Virtual CellProfiler Workshop from the Imaging Platform at the Broad  Institute | Micron さん">
            <a:hlinkClick r:id="rId2"/>
            <a:extLst>
              <a:ext uri="{FF2B5EF4-FFF2-40B4-BE49-F238E27FC236}">
                <a16:creationId xmlns:a16="http://schemas.microsoft.com/office/drawing/2014/main" id="{B4B7C73A-AD08-C723-38BC-9D415608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719" y="0"/>
            <a:ext cx="3311281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CCC0440-0CB4-B8D1-CC41-B831FE49207D}"/>
              </a:ext>
            </a:extLst>
          </p:cNvPr>
          <p:cNvSpPr/>
          <p:nvPr/>
        </p:nvSpPr>
        <p:spPr>
          <a:xfrm>
            <a:off x="3750049" y="3739562"/>
            <a:ext cx="4262511" cy="82999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7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54C917A-7B1D-4266-1BDF-7D4404106A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31143"/>
            <a:ext cx="12192000" cy="223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50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of numbers and objects&#10;&#10;Description automatically generated">
            <a:extLst>
              <a:ext uri="{FF2B5EF4-FFF2-40B4-BE49-F238E27FC236}">
                <a16:creationId xmlns:a16="http://schemas.microsoft.com/office/drawing/2014/main" id="{23EEFB83-6A60-95FE-C28E-C4AA1A491F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988" y="0"/>
            <a:ext cx="7772400" cy="6488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9656D-1165-C3A0-9062-DAC6EBC923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987" y="6663403"/>
            <a:ext cx="7772399" cy="176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E7D95-ED01-AB55-DBBB-D13325012019}"/>
              </a:ext>
            </a:extLst>
          </p:cNvPr>
          <p:cNvSpPr txBox="1"/>
          <p:nvPr/>
        </p:nvSpPr>
        <p:spPr>
          <a:xfrm>
            <a:off x="941277" y="176981"/>
            <a:ext cx="2878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Dapi_segmented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60072-8293-5AEA-2EA9-C1B322FD7FCE}"/>
              </a:ext>
            </a:extLst>
          </p:cNvPr>
          <p:cNvSpPr txBox="1"/>
          <p:nvPr/>
        </p:nvSpPr>
        <p:spPr>
          <a:xfrm>
            <a:off x="1120877" y="561061"/>
            <a:ext cx="212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112 </a:t>
            </a:r>
            <a:r>
              <a:rPr lang="en-US" dirty="0" err="1"/>
              <a:t>dapi</a:t>
            </a:r>
            <a:r>
              <a:rPr lang="en-US" dirty="0"/>
              <a:t> in image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78BAF-DA5F-F8AA-B41D-F49C961B640E}"/>
              </a:ext>
            </a:extLst>
          </p:cNvPr>
          <p:cNvSpPr txBox="1"/>
          <p:nvPr/>
        </p:nvSpPr>
        <p:spPr>
          <a:xfrm>
            <a:off x="280219" y="1314473"/>
            <a:ext cx="3979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Dapi</a:t>
            </a:r>
            <a:r>
              <a:rPr lang="en-US" dirty="0"/>
              <a:t> 1 is </a:t>
            </a:r>
            <a:r>
              <a:rPr lang="en-US" dirty="0" err="1"/>
              <a:t>NeuN</a:t>
            </a:r>
            <a:r>
              <a:rPr lang="en-US" dirty="0"/>
              <a:t> negative</a:t>
            </a:r>
          </a:p>
          <a:p>
            <a:r>
              <a:rPr lang="en-US" dirty="0" err="1"/>
              <a:t>Dapi</a:t>
            </a:r>
            <a:r>
              <a:rPr lang="en-US" dirty="0"/>
              <a:t> 2 is </a:t>
            </a:r>
            <a:r>
              <a:rPr lang="en-US" dirty="0" err="1"/>
              <a:t>NeuN_F</a:t>
            </a:r>
            <a:r>
              <a:rPr lang="en-US" dirty="0"/>
              <a:t> positive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Total:</a:t>
            </a:r>
            <a:r>
              <a:rPr lang="en-US" dirty="0"/>
              <a:t> 39 </a:t>
            </a:r>
            <a:r>
              <a:rPr lang="en-US" dirty="0" err="1"/>
              <a:t>Dapi</a:t>
            </a:r>
            <a:r>
              <a:rPr lang="en-US" dirty="0"/>
              <a:t> are </a:t>
            </a:r>
            <a:r>
              <a:rPr lang="en-US" dirty="0" err="1"/>
              <a:t>NeuN_F</a:t>
            </a:r>
            <a:r>
              <a:rPr lang="en-US" dirty="0"/>
              <a:t> positive</a:t>
            </a:r>
          </a:p>
        </p:txBody>
      </p:sp>
    </p:spTree>
    <p:extLst>
      <p:ext uri="{BB962C8B-B14F-4D97-AF65-F5344CB8AC3E}">
        <p14:creationId xmlns:p14="http://schemas.microsoft.com/office/powerpoint/2010/main" val="71016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B41049-2F02-3597-8AD3-B31EDEBD9310}"/>
              </a:ext>
            </a:extLst>
          </p:cNvPr>
          <p:cNvGrpSpPr/>
          <p:nvPr/>
        </p:nvGrpSpPr>
        <p:grpSpPr>
          <a:xfrm>
            <a:off x="773723" y="110648"/>
            <a:ext cx="2831824" cy="2690344"/>
            <a:chOff x="6348251" y="3716388"/>
            <a:chExt cx="2458398" cy="23673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CFDDF0-B07D-E992-65F9-8CA16C46A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8251" y="3716388"/>
              <a:ext cx="2458398" cy="236734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D017DA7-C3EA-253B-F1A1-EB14676FF339}"/>
                </a:ext>
              </a:extLst>
            </p:cNvPr>
            <p:cNvCxnSpPr/>
            <p:nvPr/>
          </p:nvCxnSpPr>
          <p:spPr>
            <a:xfrm flipH="1">
              <a:off x="6918897" y="4390434"/>
              <a:ext cx="405062" cy="1193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4232F2-8F88-059C-A0DA-354152DEC766}"/>
                </a:ext>
              </a:extLst>
            </p:cNvPr>
            <p:cNvCxnSpPr/>
            <p:nvPr/>
          </p:nvCxnSpPr>
          <p:spPr>
            <a:xfrm flipV="1">
              <a:off x="6918897" y="5475777"/>
              <a:ext cx="197056" cy="10806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FD32EA-EE74-381B-C69B-546D05DA2944}"/>
              </a:ext>
            </a:extLst>
          </p:cNvPr>
          <p:cNvSpPr txBox="1"/>
          <p:nvPr/>
        </p:nvSpPr>
        <p:spPr>
          <a:xfrm>
            <a:off x="3605546" y="215597"/>
            <a:ext cx="5954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 at least 2500 cells to make a 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8F34-09BA-2309-11EB-D6BF98090E0B}"/>
              </a:ext>
            </a:extLst>
          </p:cNvPr>
          <p:cNvSpPr txBox="1"/>
          <p:nvPr/>
        </p:nvSpPr>
        <p:spPr>
          <a:xfrm>
            <a:off x="3731959" y="697617"/>
            <a:ext cx="540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Grey matter: 120-150 cells/image, magnification x20</a:t>
            </a:r>
          </a:p>
          <a:p>
            <a:r>
              <a:rPr lang="en-US" dirty="0"/>
              <a:t>White matter: 200-300 cells/image, magnification x20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94820-5904-4644-901D-B1B0F8963130}"/>
              </a:ext>
            </a:extLst>
          </p:cNvPr>
          <p:cNvSpPr txBox="1"/>
          <p:nvPr/>
        </p:nvSpPr>
        <p:spPr>
          <a:xfrm>
            <a:off x="3313948" y="1455820"/>
            <a:ext cx="5743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Grey matter: 20-30 images 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White matter: 10 images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E89C9-25D7-2E09-337B-D78E3BB2D2F9}"/>
              </a:ext>
            </a:extLst>
          </p:cNvPr>
          <p:cNvSpPr txBox="1"/>
          <p:nvPr/>
        </p:nvSpPr>
        <p:spPr>
          <a:xfrm>
            <a:off x="3242510" y="2275578"/>
            <a:ext cx="581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Zigzag pattern to cover all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E1B49-D813-756F-00E1-016C14C30D21}"/>
              </a:ext>
            </a:extLst>
          </p:cNvPr>
          <p:cNvSpPr txBox="1"/>
          <p:nvPr/>
        </p:nvSpPr>
        <p:spPr>
          <a:xfrm>
            <a:off x="4064612" y="2756782"/>
            <a:ext cx="481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Ex: For 100 subjects =&gt; </a:t>
            </a:r>
            <a:r>
              <a:rPr lang="en-US" b="1" dirty="0"/>
              <a:t>3000 images </a:t>
            </a:r>
            <a:r>
              <a:rPr lang="en-US" dirty="0"/>
              <a:t>per marker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BB6076-5C6F-FC12-FC0D-07C485382C58}"/>
              </a:ext>
            </a:extLst>
          </p:cNvPr>
          <p:cNvSpPr txBox="1"/>
          <p:nvPr/>
        </p:nvSpPr>
        <p:spPr>
          <a:xfrm>
            <a:off x="30570" y="3731886"/>
            <a:ext cx="1234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=&gt; Automating the image analysis pipeline is preferable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9252-C796-62DE-DC17-2A0866141603}"/>
              </a:ext>
            </a:extLst>
          </p:cNvPr>
          <p:cNvSpPr txBox="1"/>
          <p:nvPr/>
        </p:nvSpPr>
        <p:spPr>
          <a:xfrm>
            <a:off x="2831823" y="4319718"/>
            <a:ext cx="8944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ImageJ / Fiji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QuPath</a:t>
            </a:r>
            <a:r>
              <a:rPr lang="en-US" b="1" dirty="0"/>
              <a:t> </a:t>
            </a:r>
            <a:r>
              <a:rPr lang="en-US" sz="1200" dirty="0"/>
              <a:t>(open-source software designed for digital pathology and bioimage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Ilastic</a:t>
            </a:r>
            <a:r>
              <a:rPr lang="en-US" b="1" dirty="0"/>
              <a:t> </a:t>
            </a:r>
            <a:r>
              <a:rPr lang="en-US" sz="1200" dirty="0"/>
              <a:t>(open-source software that provides a user-friendly interface for interactive image classification, segmentation, and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CellProfiler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08952-C3F8-1993-6E96-D854E7D3F476}"/>
              </a:ext>
            </a:extLst>
          </p:cNvPr>
          <p:cNvSpPr/>
          <p:nvPr/>
        </p:nvSpPr>
        <p:spPr>
          <a:xfrm>
            <a:off x="3117273" y="5466909"/>
            <a:ext cx="1261168" cy="30247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BC250-871E-2AB5-850C-0F140DE4C03A}"/>
              </a:ext>
            </a:extLst>
          </p:cNvPr>
          <p:cNvSpPr txBox="1"/>
          <p:nvPr/>
        </p:nvSpPr>
        <p:spPr>
          <a:xfrm>
            <a:off x="958899" y="2199174"/>
            <a:ext cx="3052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0070C0"/>
                </a:solidFill>
              </a:rPr>
              <a:t>NeuN_F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dirty="0" err="1"/>
              <a:t>NeuN_F</a:t>
            </a:r>
            <a:r>
              <a:rPr lang="en-US" dirty="0"/>
              <a:t> 1 is </a:t>
            </a:r>
            <a:r>
              <a:rPr lang="en-US" dirty="0" err="1"/>
              <a:t>Dapi</a:t>
            </a:r>
            <a:r>
              <a:rPr lang="en-US" dirty="0"/>
              <a:t> positive</a:t>
            </a:r>
          </a:p>
          <a:p>
            <a:pPr algn="ctr"/>
            <a:r>
              <a:rPr lang="en-US" sz="1800" dirty="0" err="1"/>
              <a:t>NeuN_F</a:t>
            </a:r>
            <a:r>
              <a:rPr lang="en-US" sz="1800" dirty="0"/>
              <a:t> 6 is </a:t>
            </a:r>
            <a:r>
              <a:rPr lang="en-US" sz="1800" dirty="0" err="1"/>
              <a:t>Dapi</a:t>
            </a:r>
            <a:r>
              <a:rPr lang="en-US" sz="1800" dirty="0"/>
              <a:t> negative</a:t>
            </a:r>
          </a:p>
        </p:txBody>
      </p:sp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FD2A1DD-D8E7-06E0-0FDC-89440F978C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510" y="0"/>
            <a:ext cx="6734591" cy="685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FAA4AF-2607-F551-5772-0F6FEB079C77}"/>
              </a:ext>
            </a:extLst>
          </p:cNvPr>
          <p:cNvSpPr/>
          <p:nvPr/>
        </p:nvSpPr>
        <p:spPr>
          <a:xfrm>
            <a:off x="4300270" y="1032387"/>
            <a:ext cx="2926440" cy="147484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05E869-6AB3-777C-2BC4-F59E5D47218F}"/>
              </a:ext>
            </a:extLst>
          </p:cNvPr>
          <p:cNvSpPr/>
          <p:nvPr/>
        </p:nvSpPr>
        <p:spPr>
          <a:xfrm>
            <a:off x="4300270" y="368710"/>
            <a:ext cx="2926440" cy="147484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70E613-6972-1F62-D04B-B9AC7805A100}"/>
              </a:ext>
            </a:extLst>
          </p:cNvPr>
          <p:cNvSpPr txBox="1"/>
          <p:nvPr/>
        </p:nvSpPr>
        <p:spPr>
          <a:xfrm>
            <a:off x="0" y="267136"/>
            <a:ext cx="1902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0070C0"/>
                </a:solidFill>
              </a:rPr>
              <a:t>NeuN_F_Dapi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r>
              <a:rPr lang="en-US" b="1" dirty="0"/>
              <a:t>Total:</a:t>
            </a:r>
            <a:r>
              <a:rPr lang="en-US" dirty="0"/>
              <a:t> 39 </a:t>
            </a:r>
            <a:r>
              <a:rPr lang="en-US" dirty="0" err="1"/>
              <a:t>NeuN_F_Dapi</a:t>
            </a:r>
            <a:r>
              <a:rPr lang="en-US" dirty="0"/>
              <a:t> (</a:t>
            </a:r>
            <a:r>
              <a:rPr lang="en-US" dirty="0" err="1"/>
              <a:t>NeuN</a:t>
            </a:r>
            <a:r>
              <a:rPr lang="en-US" dirty="0"/>
              <a:t> positive for </a:t>
            </a:r>
            <a:r>
              <a:rPr lang="en-US" dirty="0" err="1"/>
              <a:t>Dapi</a:t>
            </a:r>
            <a:r>
              <a:rPr lang="en-US" dirty="0"/>
              <a:t>)</a:t>
            </a:r>
            <a:endParaRPr lang="en-US" sz="1800" dirty="0">
              <a:solidFill>
                <a:srgbClr val="0070C0"/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43846DA-0E3A-45B0-39AA-C43FC88B48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40" y="267136"/>
            <a:ext cx="10262288" cy="629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0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834DC9-2940-5AEE-73F1-E3709E1D7EDC}"/>
              </a:ext>
            </a:extLst>
          </p:cNvPr>
          <p:cNvSpPr txBox="1"/>
          <p:nvPr/>
        </p:nvSpPr>
        <p:spPr>
          <a:xfrm>
            <a:off x="0" y="0"/>
            <a:ext cx="12049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https://cellprofiler-manual.s3.amazonaws.com/CellProfiler-4.0.5/modules/measurement.html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482FA5D-89E8-A7DF-5814-5BD9A830FF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696" y="851360"/>
            <a:ext cx="10131027" cy="52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22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29C619-C2E1-E7CE-8E65-1EB6D445696D}"/>
              </a:ext>
            </a:extLst>
          </p:cNvPr>
          <p:cNvSpPr txBox="1"/>
          <p:nvPr/>
        </p:nvSpPr>
        <p:spPr>
          <a:xfrm>
            <a:off x="132735" y="0"/>
            <a:ext cx="1205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Measurements made by </a:t>
            </a:r>
            <a:r>
              <a:rPr lang="en-US" b="1" dirty="0" err="1">
                <a:solidFill>
                  <a:srgbClr val="0070C0"/>
                </a:solidFill>
              </a:rPr>
              <a:t>MeasureObjectSizeShape</a:t>
            </a:r>
            <a:r>
              <a:rPr lang="en-US" b="1" dirty="0">
                <a:solidFill>
                  <a:srgbClr val="0070C0"/>
                </a:solidFill>
              </a:rPr>
              <a:t> module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7417B-0028-3CFD-51D0-929E880A82D9}"/>
              </a:ext>
            </a:extLst>
          </p:cNvPr>
          <p:cNvSpPr txBox="1"/>
          <p:nvPr/>
        </p:nvSpPr>
        <p:spPr>
          <a:xfrm>
            <a:off x="132736" y="646331"/>
            <a:ext cx="3598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 measurements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0774A-4195-CB5C-E243-576A0F0ED9AC}"/>
              </a:ext>
            </a:extLst>
          </p:cNvPr>
          <p:cNvSpPr txBox="1"/>
          <p:nvPr/>
        </p:nvSpPr>
        <p:spPr>
          <a:xfrm>
            <a:off x="132735" y="1640183"/>
            <a:ext cx="103128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Area:</a:t>
            </a:r>
            <a:r>
              <a:rPr lang="en-US" sz="1400" b="1" dirty="0"/>
              <a:t> </a:t>
            </a:r>
            <a:r>
              <a:rPr lang="en-US" sz="1400" dirty="0"/>
              <a:t>The number of pixels in the region.</a:t>
            </a:r>
          </a:p>
          <a:p>
            <a:endParaRPr lang="en-US" sz="1400" dirty="0"/>
          </a:p>
          <a:p>
            <a:r>
              <a:rPr lang="en-US" sz="1400" b="1" i="1" dirty="0"/>
              <a:t>Perimeter:</a:t>
            </a:r>
            <a:r>
              <a:rPr lang="en-US" sz="1400" b="1" dirty="0"/>
              <a:t> </a:t>
            </a:r>
            <a:r>
              <a:rPr lang="en-US" sz="1400" dirty="0"/>
              <a:t>The total number of pixels around the boundary of each region in the image.</a:t>
            </a:r>
          </a:p>
          <a:p>
            <a:endParaRPr lang="en-US" sz="1400" dirty="0"/>
          </a:p>
          <a:p>
            <a:r>
              <a:rPr lang="en-US" sz="1400" b="1" i="1" dirty="0" err="1"/>
              <a:t>FormFactor</a:t>
            </a:r>
            <a:r>
              <a:rPr lang="en-US" sz="1400" b="1" i="1" dirty="0"/>
              <a:t>:</a:t>
            </a:r>
            <a:r>
              <a:rPr lang="en-US" sz="1400" b="1" dirty="0"/>
              <a:t> </a:t>
            </a:r>
            <a:r>
              <a:rPr lang="en-US" sz="1400" dirty="0"/>
              <a:t>Calculated as 4*</a:t>
            </a:r>
            <a:r>
              <a:rPr lang="el-GR" sz="1400" dirty="0"/>
              <a:t>π*</a:t>
            </a:r>
            <a:r>
              <a:rPr lang="en-US" sz="1400" dirty="0"/>
              <a:t>Area/Perimeter</a:t>
            </a:r>
            <a:r>
              <a:rPr lang="en-US" sz="1400" baseline="30000" dirty="0"/>
              <a:t>2</a:t>
            </a:r>
            <a:r>
              <a:rPr lang="en-US" sz="1400" dirty="0"/>
              <a:t>. Equals 1 for a perfectly circular object.</a:t>
            </a:r>
          </a:p>
          <a:p>
            <a:endParaRPr lang="en-US" sz="1400" dirty="0"/>
          </a:p>
          <a:p>
            <a:r>
              <a:rPr lang="en-US" sz="1400" i="1" dirty="0"/>
              <a:t>Solidity:</a:t>
            </a:r>
            <a:r>
              <a:rPr lang="en-US" sz="1400" dirty="0"/>
              <a:t> The proportion of the pixels in the convex hull that are also in the object, i.e., </a:t>
            </a:r>
            <a:r>
              <a:rPr lang="en-US" sz="1400" i="1" dirty="0" err="1"/>
              <a:t>ObjectArea</a:t>
            </a:r>
            <a:r>
              <a:rPr lang="en-US" sz="1400" i="1" dirty="0"/>
              <a:t>/</a:t>
            </a:r>
            <a:r>
              <a:rPr lang="en-US" sz="1400" i="1" dirty="0" err="1"/>
              <a:t>ConvexHullArea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b="1" i="1" dirty="0"/>
              <a:t>Eccentricity:</a:t>
            </a:r>
            <a:r>
              <a:rPr lang="en-US" sz="1400" b="1" dirty="0"/>
              <a:t> </a:t>
            </a:r>
            <a:r>
              <a:rPr lang="en-US" sz="1400" dirty="0"/>
              <a:t>The eccentricity of the ellipse that has the same second-moments as the region. The eccentricity is the ratio of the distance between the foci of the ellipse and its major axis length. The value is between 0 and 1. (0 and 1 are degenerate cases; an ellipse whose eccentricity is 0 is actually a circle, while an ellipse whose eccentricity is 1 is a line segment.)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i="1" dirty="0"/>
              <a:t>Compactness:</a:t>
            </a:r>
            <a:r>
              <a:rPr lang="en-US" sz="1400" b="1" dirty="0"/>
              <a:t> </a:t>
            </a:r>
            <a:r>
              <a:rPr lang="en-US" sz="1400" dirty="0"/>
              <a:t>The mean squared distance of the object’s pixels from the centroid divided by the area. A filled circle will have a compactness of 1, with irregular objects or objects with holes having a value greater than 1.</a:t>
            </a:r>
          </a:p>
        </p:txBody>
      </p:sp>
      <p:pic>
        <p:nvPicPr>
          <p:cNvPr id="8" name="Picture 2" descr="MOSS_image0">
            <a:extLst>
              <a:ext uri="{FF2B5EF4-FFF2-40B4-BE49-F238E27FC236}">
                <a16:creationId xmlns:a16="http://schemas.microsoft.com/office/drawing/2014/main" id="{7DB33DF3-F6EE-C61C-F995-E33D19B61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721" y="4201045"/>
            <a:ext cx="2663241" cy="7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F0997F-CC93-E775-F8A7-41DD6D0CF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62367" y="5380465"/>
            <a:ext cx="3332389" cy="137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864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cell&#10;&#10;Description automatically generated with medium confidence">
            <a:extLst>
              <a:ext uri="{FF2B5EF4-FFF2-40B4-BE49-F238E27FC236}">
                <a16:creationId xmlns:a16="http://schemas.microsoft.com/office/drawing/2014/main" id="{F5814C8E-D8B2-F2BA-5012-061F2D88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4649" y="2589644"/>
            <a:ext cx="1539767" cy="1678712"/>
          </a:xfrm>
          <a:prstGeom prst="rect">
            <a:avLst/>
          </a:prstGeom>
        </p:spPr>
      </p:pic>
      <p:pic>
        <p:nvPicPr>
          <p:cNvPr id="11" name="Picture 10" descr="A close up of a microscope&#10;&#10;Description automatically generated">
            <a:extLst>
              <a:ext uri="{FF2B5EF4-FFF2-40B4-BE49-F238E27FC236}">
                <a16:creationId xmlns:a16="http://schemas.microsoft.com/office/drawing/2014/main" id="{9BC8E6E8-3446-7772-53A7-077D06D7AD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7737" y="2589644"/>
            <a:ext cx="1539767" cy="16787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5EDB4A9-7B49-81B3-75FB-1480D3AC9812}"/>
              </a:ext>
            </a:extLst>
          </p:cNvPr>
          <p:cNvSpPr/>
          <p:nvPr/>
        </p:nvSpPr>
        <p:spPr>
          <a:xfrm>
            <a:off x="6336720" y="1712610"/>
            <a:ext cx="3394842" cy="3226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5BAA30-B1C5-78BD-2637-BB8C58E2544B}"/>
              </a:ext>
            </a:extLst>
          </p:cNvPr>
          <p:cNvSpPr/>
          <p:nvPr/>
        </p:nvSpPr>
        <p:spPr>
          <a:xfrm>
            <a:off x="2442637" y="1712610"/>
            <a:ext cx="3394842" cy="3226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D1064-D162-AEC0-1D92-2A4CFC01B2C5}"/>
              </a:ext>
            </a:extLst>
          </p:cNvPr>
          <p:cNvSpPr txBox="1"/>
          <p:nvPr/>
        </p:nvSpPr>
        <p:spPr>
          <a:xfrm>
            <a:off x="3506809" y="1807203"/>
            <a:ext cx="126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Eccentricity (0&lt; X &lt;1)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52F98-DB72-E178-FFD7-7275202F20DC}"/>
              </a:ext>
            </a:extLst>
          </p:cNvPr>
          <p:cNvSpPr txBox="1"/>
          <p:nvPr/>
        </p:nvSpPr>
        <p:spPr>
          <a:xfrm>
            <a:off x="7400892" y="1807203"/>
            <a:ext cx="146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Compactness</a:t>
            </a:r>
          </a:p>
          <a:p>
            <a:pPr algn="ctr"/>
            <a:r>
              <a:rPr lang="en-US" dirty="0"/>
              <a:t>(1 = or &gt; 1)</a:t>
            </a:r>
          </a:p>
        </p:txBody>
      </p:sp>
      <p:pic>
        <p:nvPicPr>
          <p:cNvPr id="16" name="Picture 15" descr="A close up of a microscope&#10;&#10;Description automatically generated">
            <a:extLst>
              <a:ext uri="{FF2B5EF4-FFF2-40B4-BE49-F238E27FC236}">
                <a16:creationId xmlns:a16="http://schemas.microsoft.com/office/drawing/2014/main" id="{4579CC19-0321-3E79-1585-E594C0689C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429" y="2589644"/>
            <a:ext cx="1539767" cy="1678712"/>
          </a:xfrm>
          <a:prstGeom prst="rect">
            <a:avLst/>
          </a:prstGeom>
        </p:spPr>
      </p:pic>
      <p:pic>
        <p:nvPicPr>
          <p:cNvPr id="17" name="Picture 16" descr="A close up of a cell&#10;&#10;Description automatically generated with medium confidence">
            <a:extLst>
              <a:ext uri="{FF2B5EF4-FFF2-40B4-BE49-F238E27FC236}">
                <a16:creationId xmlns:a16="http://schemas.microsoft.com/office/drawing/2014/main" id="{04705FDC-98A5-A356-92EE-5C0E07FDAF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968" y="2589644"/>
            <a:ext cx="1539767" cy="16787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258405-EC93-36EE-1CEC-76ADA4916FA9}"/>
              </a:ext>
            </a:extLst>
          </p:cNvPr>
          <p:cNvSpPr txBox="1"/>
          <p:nvPr/>
        </p:nvSpPr>
        <p:spPr>
          <a:xfrm>
            <a:off x="2495186" y="4381136"/>
            <a:ext cx="173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Eccentricity = Low value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8E9BD9-9EC7-B030-18FF-50E08A6D8292}"/>
              </a:ext>
            </a:extLst>
          </p:cNvPr>
          <p:cNvSpPr txBox="1"/>
          <p:nvPr/>
        </p:nvSpPr>
        <p:spPr>
          <a:xfrm>
            <a:off x="4140054" y="4381136"/>
            <a:ext cx="173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Eccentricity = High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FA524-5D7F-87D0-ECB9-5969A29F904E}"/>
              </a:ext>
            </a:extLst>
          </p:cNvPr>
          <p:cNvSpPr txBox="1"/>
          <p:nvPr/>
        </p:nvSpPr>
        <p:spPr>
          <a:xfrm>
            <a:off x="6294682" y="4381135"/>
            <a:ext cx="1843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Compactness = Low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501B1D-12DD-0935-60D2-03DADA847ECE}"/>
              </a:ext>
            </a:extLst>
          </p:cNvPr>
          <p:cNvSpPr txBox="1"/>
          <p:nvPr/>
        </p:nvSpPr>
        <p:spPr>
          <a:xfrm>
            <a:off x="7994728" y="4381134"/>
            <a:ext cx="1843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Compactness = High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1E69DE-E71C-85FB-CB95-937AD42F7DAE}"/>
              </a:ext>
            </a:extLst>
          </p:cNvPr>
          <p:cNvSpPr txBox="1"/>
          <p:nvPr/>
        </p:nvSpPr>
        <p:spPr>
          <a:xfrm>
            <a:off x="0" y="24578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Eccentricity and Compactness measurements used to investigate microglia morphology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63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AE5396-F676-8116-D72C-F157B62A181D}"/>
              </a:ext>
            </a:extLst>
          </p:cNvPr>
          <p:cNvSpPr txBox="1"/>
          <p:nvPr/>
        </p:nvSpPr>
        <p:spPr>
          <a:xfrm>
            <a:off x="878541" y="247284"/>
            <a:ext cx="10434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Pilot Study: Study of microglia morphology in association with amyloid plaques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935A1-2EF6-5C7C-515A-2C90111FCB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02" y="789160"/>
            <a:ext cx="3496530" cy="2509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D92CC-45DB-9182-916E-3B4E38A5AE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506" y="874378"/>
            <a:ext cx="3496530" cy="2476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95BFA-3A5E-BDBD-18D6-494CA0B17636}"/>
              </a:ext>
            </a:extLst>
          </p:cNvPr>
          <p:cNvSpPr txBox="1"/>
          <p:nvPr/>
        </p:nvSpPr>
        <p:spPr>
          <a:xfrm>
            <a:off x="4121853" y="3515507"/>
            <a:ext cx="430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Classify microglia: Microglia colocalized </a:t>
            </a:r>
            <a:r>
              <a:rPr lang="en-US" sz="1400" dirty="0">
                <a:solidFill>
                  <a:srgbClr val="FF85FF"/>
                </a:solidFill>
              </a:rPr>
              <a:t>(pink</a:t>
            </a:r>
            <a:r>
              <a:rPr lang="en-US" sz="1400" dirty="0"/>
              <a:t>) and non-colocalized with plaques (</a:t>
            </a:r>
            <a:r>
              <a:rPr lang="en-US" sz="1400" dirty="0">
                <a:solidFill>
                  <a:srgbClr val="00B0F0"/>
                </a:solidFill>
              </a:rPr>
              <a:t>blue</a:t>
            </a:r>
            <a:r>
              <a:rPr lang="en-US" sz="14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4F047-6928-686B-55A4-49A6928F2DB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0181" y="888545"/>
            <a:ext cx="1746029" cy="3447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D37F8-122F-4790-ECC3-605A0A0A7899}"/>
              </a:ext>
            </a:extLst>
          </p:cNvPr>
          <p:cNvSpPr txBox="1"/>
          <p:nvPr/>
        </p:nvSpPr>
        <p:spPr>
          <a:xfrm>
            <a:off x="9911789" y="2204182"/>
            <a:ext cx="228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Compare shape, size and expression of target protein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27D1A208-78F4-52B6-C3FC-00659652E994}"/>
              </a:ext>
            </a:extLst>
          </p:cNvPr>
          <p:cNvSpPr/>
          <p:nvPr/>
        </p:nvSpPr>
        <p:spPr>
          <a:xfrm>
            <a:off x="9867966" y="1261626"/>
            <a:ext cx="162046" cy="249502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ree, night sky, crowd&#10;&#10;Description automatically generated">
            <a:extLst>
              <a:ext uri="{FF2B5EF4-FFF2-40B4-BE49-F238E27FC236}">
                <a16:creationId xmlns:a16="http://schemas.microsoft.com/office/drawing/2014/main" id="{BC6630F3-3029-36D2-BB19-D251BCAF36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90" y="3811544"/>
            <a:ext cx="3898200" cy="2929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31E69F-2ED6-DD32-9243-226A5C065E8E}"/>
              </a:ext>
            </a:extLst>
          </p:cNvPr>
          <p:cNvSpPr txBox="1"/>
          <p:nvPr/>
        </p:nvSpPr>
        <p:spPr>
          <a:xfrm>
            <a:off x="3425377" y="3756654"/>
            <a:ext cx="7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Dapi</a:t>
            </a:r>
            <a:endParaRPr lang="en-US" sz="12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Iba1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Plaque</a:t>
            </a:r>
          </a:p>
        </p:txBody>
      </p:sp>
    </p:spTree>
    <p:extLst>
      <p:ext uri="{BB962C8B-B14F-4D97-AF65-F5344CB8AC3E}">
        <p14:creationId xmlns:p14="http://schemas.microsoft.com/office/powerpoint/2010/main" val="43569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86070B-7AFC-26D9-19F5-E31F3CDE4E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63" y="794446"/>
            <a:ext cx="3067050" cy="231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5CB087-23C0-B674-DD75-EF63C1CF5A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76" y="802110"/>
            <a:ext cx="3067050" cy="2303736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45AFAD7E-FAE3-330E-39EB-69F2823BD6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289" y="799226"/>
            <a:ext cx="3067051" cy="2312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DA9FB-B363-C887-B142-53F8A8ACAEBB}"/>
              </a:ext>
            </a:extLst>
          </p:cNvPr>
          <p:cNvSpPr txBox="1"/>
          <p:nvPr/>
        </p:nvSpPr>
        <p:spPr>
          <a:xfrm>
            <a:off x="3939833" y="802109"/>
            <a:ext cx="1548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</a:rPr>
              <a:t>Dapi</a:t>
            </a:r>
            <a:r>
              <a:rPr lang="en-US" sz="1100" b="1" dirty="0">
                <a:solidFill>
                  <a:schemeClr val="bg1"/>
                </a:solidFill>
              </a:rPr>
              <a:t> segmentation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F57BB-81E0-D8DF-9F99-332CB4E14B64}"/>
              </a:ext>
            </a:extLst>
          </p:cNvPr>
          <p:cNvSpPr txBox="1"/>
          <p:nvPr/>
        </p:nvSpPr>
        <p:spPr>
          <a:xfrm>
            <a:off x="7114335" y="794446"/>
            <a:ext cx="1548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Iba1 segmentation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DF96B-0425-CB51-A75A-26827B08258D}"/>
              </a:ext>
            </a:extLst>
          </p:cNvPr>
          <p:cNvSpPr txBox="1"/>
          <p:nvPr/>
        </p:nvSpPr>
        <p:spPr>
          <a:xfrm>
            <a:off x="10126824" y="808747"/>
            <a:ext cx="1548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Aβ</a:t>
            </a:r>
            <a:r>
              <a:rPr lang="en-US" sz="1100" b="1" baseline="-25000" dirty="0">
                <a:solidFill>
                  <a:schemeClr val="bg1"/>
                </a:solidFill>
              </a:rPr>
              <a:t>1-42</a:t>
            </a:r>
            <a:r>
              <a:rPr lang="en-US" sz="1100" b="1" dirty="0">
                <a:solidFill>
                  <a:schemeClr val="bg1"/>
                </a:solidFill>
              </a:rPr>
              <a:t> segmentation </a:t>
            </a:r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6F9B967-9F0C-7144-7125-94B8901AB1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9833" y="3641557"/>
            <a:ext cx="3066894" cy="2303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677EBE-2E57-5706-61E8-DE9804FF5AFF}"/>
              </a:ext>
            </a:extLst>
          </p:cNvPr>
          <p:cNvSpPr txBox="1"/>
          <p:nvPr/>
        </p:nvSpPr>
        <p:spPr>
          <a:xfrm>
            <a:off x="5314913" y="3749587"/>
            <a:ext cx="1900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Iba1 positive for </a:t>
            </a:r>
            <a:r>
              <a:rPr lang="en-US" sz="1100" b="1" dirty="0" err="1">
                <a:solidFill>
                  <a:schemeClr val="bg1"/>
                </a:solidFill>
              </a:rPr>
              <a:t>Dapi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4F7ED20-A3C4-6890-1E09-1437C3574D27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6185990" y="2801657"/>
            <a:ext cx="440923" cy="1049301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5DE70EF-128D-DF11-0480-C53ABD69DE6D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229168" y="2658065"/>
            <a:ext cx="440923" cy="1336483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C63C54D-D516-FF57-DF6B-B7DC0D924297}"/>
              </a:ext>
            </a:extLst>
          </p:cNvPr>
          <p:cNvCxnSpPr>
            <a:cxnSpLocks/>
          </p:cNvCxnSpPr>
          <p:nvPr/>
        </p:nvCxnSpPr>
        <p:spPr>
          <a:xfrm>
            <a:off x="7006727" y="4801918"/>
            <a:ext cx="1322432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B7EA944-9F83-A71F-5C51-031454FF9641}"/>
              </a:ext>
            </a:extLst>
          </p:cNvPr>
          <p:cNvCxnSpPr>
            <a:cxnSpLocks/>
          </p:cNvCxnSpPr>
          <p:nvPr/>
        </p:nvCxnSpPr>
        <p:spPr>
          <a:xfrm rot="5400000">
            <a:off x="9634838" y="3600764"/>
            <a:ext cx="864866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4665E18-FFFD-221A-93D6-60200E2B864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0174" y="4102261"/>
            <a:ext cx="3066894" cy="23091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4E0EB9-BD49-66C9-9559-513BC38426EF}"/>
              </a:ext>
            </a:extLst>
          </p:cNvPr>
          <p:cNvSpPr txBox="1"/>
          <p:nvPr/>
        </p:nvSpPr>
        <p:spPr>
          <a:xfrm>
            <a:off x="9493750" y="4171147"/>
            <a:ext cx="2181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Iba1 colocalized with plaques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B08414-938A-4A76-0A86-3B812F3365B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3" y="4240737"/>
            <a:ext cx="3422556" cy="25560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D12083-3076-FC68-FB3E-1625085EB97B}"/>
              </a:ext>
            </a:extLst>
          </p:cNvPr>
          <p:cNvSpPr txBox="1"/>
          <p:nvPr/>
        </p:nvSpPr>
        <p:spPr>
          <a:xfrm>
            <a:off x="3211523" y="86767"/>
            <a:ext cx="7690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Pipeline to detect microglia colocalized with amyloid plaques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49343-D810-093E-F474-3E3131A9B314}"/>
              </a:ext>
            </a:extLst>
          </p:cNvPr>
          <p:cNvSpPr txBox="1"/>
          <p:nvPr/>
        </p:nvSpPr>
        <p:spPr>
          <a:xfrm>
            <a:off x="4449629" y="5971322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Microglia with nuclei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3161B-D8CF-BC32-581F-CC43F9F3ECBD}"/>
              </a:ext>
            </a:extLst>
          </p:cNvPr>
          <p:cNvSpPr txBox="1"/>
          <p:nvPr/>
        </p:nvSpPr>
        <p:spPr>
          <a:xfrm>
            <a:off x="8400998" y="6488668"/>
            <a:ext cx="339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Microglia colocalized with plaques</a:t>
            </a:r>
          </a:p>
        </p:txBody>
      </p:sp>
    </p:spTree>
    <p:extLst>
      <p:ext uri="{BB962C8B-B14F-4D97-AF65-F5344CB8AC3E}">
        <p14:creationId xmlns:p14="http://schemas.microsoft.com/office/powerpoint/2010/main" val="3593403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638300" y="0"/>
            <a:ext cx="9144000" cy="6857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-US" sz="2800" dirty="0">
                <a:solidFill>
                  <a:srgbClr val="002060"/>
                </a:solidFill>
                <a:latin typeface="+mn-lt"/>
                <a:ea typeface="Helvetica Neue"/>
                <a:cs typeface="Helvetica Neue"/>
                <a:sym typeface="Helvetica Neue"/>
              </a:rPr>
              <a:t>Many existing pipelines online!</a:t>
            </a:r>
          </a:p>
        </p:txBody>
      </p:sp>
      <p:sp>
        <p:nvSpPr>
          <p:cNvPr id="311" name="Shape 311"/>
          <p:cNvSpPr/>
          <p:nvPr/>
        </p:nvSpPr>
        <p:spPr>
          <a:xfrm>
            <a:off x="1871663" y="671512"/>
            <a:ext cx="9034462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  <a:hlinkClick r:id="rId3"/>
              </a:rPr>
              <a:t>https://cellprofiler.org/examples</a:t>
            </a:r>
            <a:endParaRPr lang="en-US" sz="24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chemeClr val="dk1"/>
              </a:buClr>
              <a:buSzPct val="25000"/>
            </a:pPr>
            <a:endParaRPr lang="en-US" sz="24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 descr="A screenshot of a cell&#10;&#10;Description automatically generated">
            <a:extLst>
              <a:ext uri="{FF2B5EF4-FFF2-40B4-BE49-F238E27FC236}">
                <a16:creationId xmlns:a16="http://schemas.microsoft.com/office/drawing/2014/main" id="{348538F7-F5AC-0124-1154-53F5270E58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7311"/>
            <a:ext cx="5943600" cy="219922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AFFCD9-1405-BDBC-DE95-997355939B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21026"/>
            <a:ext cx="6075249" cy="2802855"/>
          </a:xfrm>
          <a:prstGeom prst="rect">
            <a:avLst/>
          </a:prstGeom>
        </p:spPr>
      </p:pic>
      <p:pic>
        <p:nvPicPr>
          <p:cNvPr id="7" name="Picture 6" descr="A close-up of tissue samples&#10;&#10;Description automatically generated">
            <a:extLst>
              <a:ext uri="{FF2B5EF4-FFF2-40B4-BE49-F238E27FC236}">
                <a16:creationId xmlns:a16="http://schemas.microsoft.com/office/drawing/2014/main" id="{88300BA0-3DEF-042B-799E-3ED3533CFCC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214" y="1362897"/>
            <a:ext cx="5943600" cy="216560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F3A68D-F775-88D1-0049-3799AA2B23C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6753" y="3821026"/>
            <a:ext cx="6068787" cy="28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42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E9B14C-0652-0B1E-1830-1D538CAACCA2}"/>
              </a:ext>
            </a:extLst>
          </p:cNvPr>
          <p:cNvSpPr txBox="1"/>
          <p:nvPr/>
        </p:nvSpPr>
        <p:spPr>
          <a:xfrm>
            <a:off x="3360174" y="2782669"/>
            <a:ext cx="579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 You and Good Luck!!</a:t>
            </a:r>
          </a:p>
        </p:txBody>
      </p:sp>
    </p:spTree>
    <p:extLst>
      <p:ext uri="{BB962C8B-B14F-4D97-AF65-F5344CB8AC3E}">
        <p14:creationId xmlns:p14="http://schemas.microsoft.com/office/powerpoint/2010/main" val="1462807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C48DCB-4F32-0876-0BBC-180C75C36A81}"/>
              </a:ext>
            </a:extLst>
          </p:cNvPr>
          <p:cNvSpPr txBox="1">
            <a:spLocks/>
          </p:cNvSpPr>
          <p:nvPr/>
        </p:nvSpPr>
        <p:spPr>
          <a:xfrm>
            <a:off x="1524000" y="1881554"/>
            <a:ext cx="9144000" cy="806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CellProfiler</a:t>
            </a:r>
            <a:r>
              <a:rPr lang="en-US" sz="4800" dirty="0">
                <a:latin typeface="Calibri" panose="020F0502020204030204" pitchFamily="34" charset="0"/>
                <a:cs typeface="Times New Roman" panose="02020603050405020304" pitchFamily="18" charset="0"/>
              </a:rPr>
              <a:t>: Workshop </a:t>
            </a:r>
            <a:endParaRPr lang="en-US" sz="4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0C417D-D51C-735F-051D-E635CAAB8EA6}"/>
              </a:ext>
            </a:extLst>
          </p:cNvPr>
          <p:cNvSpPr txBox="1">
            <a:spLocks/>
          </p:cNvSpPr>
          <p:nvPr/>
        </p:nvSpPr>
        <p:spPr>
          <a:xfrm>
            <a:off x="1745063" y="27689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Genomics and Machine Learning in Neuroscience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2" descr="Virtual CellProfiler Workshop from the Imaging Platform at the Broad  Institute | Micron さん">
            <a:hlinkClick r:id="rId2"/>
            <a:extLst>
              <a:ext uri="{FF2B5EF4-FFF2-40B4-BE49-F238E27FC236}">
                <a16:creationId xmlns:a16="http://schemas.microsoft.com/office/drawing/2014/main" id="{A2FB9FE1-DE10-01DE-EB95-FE528F9B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719" y="0"/>
            <a:ext cx="3311281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9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C8043E-3D00-4661-0A6D-FD08C5B31A39}"/>
              </a:ext>
            </a:extLst>
          </p:cNvPr>
          <p:cNvSpPr txBox="1"/>
          <p:nvPr/>
        </p:nvSpPr>
        <p:spPr>
          <a:xfrm>
            <a:off x="516988" y="195162"/>
            <a:ext cx="10258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CellProfiler</a:t>
            </a:r>
            <a:r>
              <a:rPr lang="en-US" sz="2400" b="1" dirty="0"/>
              <a:t>: </a:t>
            </a:r>
            <a:r>
              <a:rPr lang="en-US" sz="2400" dirty="0"/>
              <a:t>open-source software designed for high-throughput image analysis </a:t>
            </a:r>
          </a:p>
          <a:p>
            <a:r>
              <a:rPr lang="en-US" sz="2400" b="1" dirty="0"/>
              <a:t> </a:t>
            </a:r>
          </a:p>
        </p:txBody>
      </p:sp>
      <p:pic>
        <p:nvPicPr>
          <p:cNvPr id="1026" name="Picture 2" descr="Virtual CellProfiler Workshop from the Imaging Platform at the Broad  Institute | Micron さん">
            <a:hlinkClick r:id="rId2"/>
            <a:extLst>
              <a:ext uri="{FF2B5EF4-FFF2-40B4-BE49-F238E27FC236}">
                <a16:creationId xmlns:a16="http://schemas.microsoft.com/office/drawing/2014/main" id="{074C65E0-D0F2-5CCB-42B6-5ED5A89F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57" y="621211"/>
            <a:ext cx="3311281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65466-56E9-CD89-8701-07CE2FA0A8A6}"/>
              </a:ext>
            </a:extLst>
          </p:cNvPr>
          <p:cNvSpPr txBox="1"/>
          <p:nvPr/>
        </p:nvSpPr>
        <p:spPr>
          <a:xfrm>
            <a:off x="9602919" y="1686770"/>
            <a:ext cx="235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https://cellprofiler.org/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53F03-A182-AA9B-65DC-91F658A2AD75}"/>
              </a:ext>
            </a:extLst>
          </p:cNvPr>
          <p:cNvSpPr txBox="1"/>
          <p:nvPr/>
        </p:nvSpPr>
        <p:spPr>
          <a:xfrm>
            <a:off x="1263748" y="1286660"/>
            <a:ext cx="9214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Philosophy of </a:t>
            </a:r>
            <a:r>
              <a:rPr lang="en-US" sz="2000" b="1" dirty="0" err="1">
                <a:solidFill>
                  <a:srgbClr val="002060"/>
                </a:solidFill>
              </a:rPr>
              <a:t>CellProfiler</a:t>
            </a:r>
            <a:r>
              <a:rPr lang="en-US" sz="2000" b="1" dirty="0">
                <a:solidFill>
                  <a:srgbClr val="002060"/>
                </a:solidFill>
              </a:rPr>
              <a:t>: </a:t>
            </a:r>
            <a:r>
              <a:rPr lang="en-US" sz="2000" i="1" dirty="0">
                <a:solidFill>
                  <a:srgbClr val="002060"/>
                </a:solidFill>
              </a:rPr>
              <a:t>Measure everything, ask questions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0241F-1CD2-2503-DFB8-50972C1D4B85}"/>
              </a:ext>
            </a:extLst>
          </p:cNvPr>
          <p:cNvSpPr txBox="1"/>
          <p:nvPr/>
        </p:nvSpPr>
        <p:spPr>
          <a:xfrm>
            <a:off x="227502" y="6293506"/>
            <a:ext cx="746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make sure you have the right Java version on your computer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1D9B9A-2C8E-E47E-8F60-363592C26FC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930" y="2616046"/>
            <a:ext cx="2692400" cy="2378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44FC81-A9ED-7CC9-418C-5DA675FE0446}"/>
              </a:ext>
            </a:extLst>
          </p:cNvPr>
          <p:cNvSpPr txBox="1"/>
          <p:nvPr/>
        </p:nvSpPr>
        <p:spPr>
          <a:xfrm>
            <a:off x="3064510" y="5200168"/>
            <a:ext cx="1808383" cy="34544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Identification (segmentation)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A0E79-5CDB-5DF3-39BC-5F56192DEF88}"/>
              </a:ext>
            </a:extLst>
          </p:cNvPr>
          <p:cNvSpPr txBox="1"/>
          <p:nvPr/>
        </p:nvSpPr>
        <p:spPr>
          <a:xfrm>
            <a:off x="5004970" y="2809724"/>
            <a:ext cx="2397760" cy="104648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Cell measurements</a:t>
            </a:r>
          </a:p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(size, shape, intensity, morphology)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37FE74-5A00-914C-BBCB-1CB57D3896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1370" y="2459204"/>
            <a:ext cx="2550259" cy="1787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B1CF6A-1880-B23D-1820-C770F1BC6FF6}"/>
              </a:ext>
            </a:extLst>
          </p:cNvPr>
          <p:cNvSpPr txBox="1"/>
          <p:nvPr/>
        </p:nvSpPr>
        <p:spPr>
          <a:xfrm>
            <a:off x="7951372" y="4227944"/>
            <a:ext cx="2824480" cy="52700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exploration, analysis</a:t>
            </a:r>
          </a:p>
        </p:txBody>
      </p:sp>
    </p:spTree>
    <p:extLst>
      <p:ext uri="{BB962C8B-B14F-4D97-AF65-F5344CB8AC3E}">
        <p14:creationId xmlns:p14="http://schemas.microsoft.com/office/powerpoint/2010/main" val="2815750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EB69-50C6-F0DC-E75A-0F30CFFC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146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Count the number of </a:t>
            </a:r>
            <a:r>
              <a:rPr lang="en-US" sz="2400" dirty="0" err="1">
                <a:solidFill>
                  <a:srgbClr val="0070C0"/>
                </a:solidFill>
              </a:rPr>
              <a:t>NeuN+Dapi</a:t>
            </a:r>
            <a:r>
              <a:rPr lang="en-US" sz="2400" dirty="0">
                <a:solidFill>
                  <a:srgbClr val="0070C0"/>
                </a:solidFill>
              </a:rPr>
              <a:t>+ cells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D428-EC08-65E8-44F4-F0CDBD55B7B3}"/>
              </a:ext>
            </a:extLst>
          </p:cNvPr>
          <p:cNvSpPr txBox="1"/>
          <p:nvPr/>
        </p:nvSpPr>
        <p:spPr>
          <a:xfrm>
            <a:off x="312821" y="866273"/>
            <a:ext cx="1161047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Load two Images (channels 365, 640) in “Images”</a:t>
            </a:r>
          </a:p>
          <a:p>
            <a:pPr marL="342900" indent="-342900">
              <a:buAutoNum type="arabicPeriod"/>
            </a:pPr>
            <a:r>
              <a:rPr lang="en-US" dirty="0"/>
              <a:t>Define names and types in “</a:t>
            </a:r>
            <a:r>
              <a:rPr lang="en-US" dirty="0" err="1"/>
              <a:t>NamesAndTypes</a:t>
            </a:r>
            <a:r>
              <a:rPr lang="en-US" dirty="0"/>
              <a:t>”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Identify Primary Objects (</a:t>
            </a:r>
            <a:r>
              <a:rPr lang="en-US" dirty="0" err="1"/>
              <a:t>Dapi</a:t>
            </a:r>
            <a:r>
              <a:rPr lang="en-US" dirty="0"/>
              <a:t>) – Define the Diameter of objects, the threshold strategy, the thresholding method, distinguish clumped objects 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Identify Primary Objects (</a:t>
            </a:r>
            <a:r>
              <a:rPr lang="en-US" dirty="0" err="1"/>
              <a:t>NeuN</a:t>
            </a:r>
            <a:r>
              <a:rPr lang="en-US" dirty="0"/>
              <a:t>) - Define the Diameter of objects, the threshold strategy, the thresholding method, and distinguish clumped objects 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Merge </a:t>
            </a:r>
            <a:r>
              <a:rPr lang="en-US" dirty="0" err="1"/>
              <a:t>NeuN</a:t>
            </a:r>
            <a:r>
              <a:rPr lang="en-US" dirty="0"/>
              <a:t> objects using </a:t>
            </a:r>
            <a:r>
              <a:rPr lang="en-US" dirty="0" err="1"/>
              <a:t>SplitOrMergeObjects</a:t>
            </a:r>
            <a:r>
              <a:rPr lang="en-US" dirty="0"/>
              <a:t> module: </a:t>
            </a:r>
          </a:p>
          <a:p>
            <a:r>
              <a:rPr lang="en-US" dirty="0"/>
              <a:t>	-  input objects: </a:t>
            </a:r>
            <a:r>
              <a:rPr lang="en-US" dirty="0" err="1"/>
              <a:t>NeuN_segmented</a:t>
            </a:r>
            <a:endParaRPr lang="en-US" dirty="0"/>
          </a:p>
          <a:p>
            <a:r>
              <a:rPr lang="en-US" dirty="0"/>
              <a:t>	- Operation: Merge</a:t>
            </a:r>
          </a:p>
          <a:p>
            <a:r>
              <a:rPr lang="en-US" dirty="0"/>
              <a:t>	- Merging method: Distance</a:t>
            </a:r>
          </a:p>
          <a:p>
            <a:r>
              <a:rPr lang="en-US" dirty="0"/>
              <a:t>	- Maximum distance within which to merge objects: 1</a:t>
            </a:r>
          </a:p>
          <a:p>
            <a:r>
              <a:rPr lang="en-US" dirty="0"/>
              <a:t>6. Measure the </a:t>
            </a:r>
            <a:r>
              <a:rPr lang="en-US" dirty="0" err="1"/>
              <a:t>NeuN</a:t>
            </a:r>
            <a:r>
              <a:rPr lang="en-US" dirty="0"/>
              <a:t> size shape using the “</a:t>
            </a:r>
            <a:r>
              <a:rPr lang="en-US" dirty="0" err="1"/>
              <a:t>MeasureObjectSizeShape</a:t>
            </a:r>
            <a:r>
              <a:rPr lang="en-US" dirty="0"/>
              <a:t>” module</a:t>
            </a:r>
          </a:p>
          <a:p>
            <a:r>
              <a:rPr lang="en-US" dirty="0"/>
              <a:t>7. Remove small non specific </a:t>
            </a:r>
            <a:r>
              <a:rPr lang="en-US" dirty="0" err="1"/>
              <a:t>NeuN</a:t>
            </a:r>
            <a:r>
              <a:rPr lang="en-US" dirty="0"/>
              <a:t> objects using the “</a:t>
            </a:r>
            <a:r>
              <a:rPr lang="en-US" dirty="0" err="1"/>
              <a:t>FilterObjetcs</a:t>
            </a:r>
            <a:r>
              <a:rPr lang="en-US" dirty="0"/>
              <a:t>” module (Category: </a:t>
            </a:r>
            <a:r>
              <a:rPr lang="en-US" dirty="0" err="1"/>
              <a:t>AreaShape</a:t>
            </a:r>
            <a:r>
              <a:rPr lang="en-US" dirty="0"/>
              <a:t>, measurement: Area)</a:t>
            </a:r>
          </a:p>
          <a:p>
            <a:r>
              <a:rPr lang="en-US" dirty="0"/>
              <a:t>8. Create </a:t>
            </a:r>
            <a:r>
              <a:rPr lang="en-US" dirty="0" err="1"/>
              <a:t>NeuN+Dapi</a:t>
            </a:r>
            <a:r>
              <a:rPr lang="en-US" dirty="0"/>
              <a:t>+ objects by using the “</a:t>
            </a:r>
            <a:r>
              <a:rPr lang="en-US" dirty="0" err="1"/>
              <a:t>RelateObjects</a:t>
            </a:r>
            <a:r>
              <a:rPr lang="en-US" dirty="0"/>
              <a:t>” module</a:t>
            </a:r>
          </a:p>
          <a:p>
            <a:r>
              <a:rPr lang="en-US" dirty="0"/>
              <a:t>9. Create </a:t>
            </a:r>
            <a:r>
              <a:rPr lang="en-US" dirty="0" err="1"/>
              <a:t>NeuN+Dapi</a:t>
            </a:r>
            <a:r>
              <a:rPr lang="en-US" dirty="0"/>
              <a:t>+ outlines images using the “</a:t>
            </a:r>
            <a:r>
              <a:rPr lang="en-US" dirty="0" err="1"/>
              <a:t>OverlayOutlines</a:t>
            </a:r>
            <a:r>
              <a:rPr lang="en-US" dirty="0"/>
              <a:t>” module</a:t>
            </a:r>
          </a:p>
          <a:p>
            <a:r>
              <a:rPr lang="en-US" dirty="0"/>
              <a:t>10. Save the Overlay Outlines images for </a:t>
            </a:r>
            <a:r>
              <a:rPr lang="en-US" dirty="0" err="1"/>
              <a:t>NeuN+Dapi</a:t>
            </a:r>
            <a:r>
              <a:rPr lang="en-US" dirty="0"/>
              <a:t>+. </a:t>
            </a:r>
          </a:p>
          <a:p>
            <a:r>
              <a:rPr lang="en-US" dirty="0"/>
              <a:t>11. Export the spreadsheet using “</a:t>
            </a:r>
            <a:r>
              <a:rPr lang="en-US" dirty="0" err="1"/>
              <a:t>ExportToSpreadsheet</a:t>
            </a:r>
            <a:r>
              <a:rPr lang="en-US" dirty="0"/>
              <a:t>” module</a:t>
            </a:r>
          </a:p>
          <a:p>
            <a:r>
              <a:rPr lang="en-US" dirty="0"/>
              <a:t>12. Analyze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8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BE1BF6-2B47-5286-00E4-E9B7A6F5C16A}"/>
              </a:ext>
            </a:extLst>
          </p:cNvPr>
          <p:cNvSpPr txBox="1"/>
          <p:nvPr/>
        </p:nvSpPr>
        <p:spPr>
          <a:xfrm>
            <a:off x="3218894" y="1967441"/>
            <a:ext cx="532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1- How to make a pipeline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6B780-A26A-81F4-0D5A-6586302DB03F}"/>
              </a:ext>
            </a:extLst>
          </p:cNvPr>
          <p:cNvSpPr txBox="1"/>
          <p:nvPr/>
        </p:nvSpPr>
        <p:spPr>
          <a:xfrm>
            <a:off x="3277286" y="3892949"/>
            <a:ext cx="49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3- How to read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8D5CE-0A16-F28B-5ABF-F4F95519DCDD}"/>
              </a:ext>
            </a:extLst>
          </p:cNvPr>
          <p:cNvSpPr txBox="1"/>
          <p:nvPr/>
        </p:nvSpPr>
        <p:spPr>
          <a:xfrm>
            <a:off x="3393688" y="2930195"/>
            <a:ext cx="49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2- How to run the pipeline</a:t>
            </a:r>
          </a:p>
        </p:txBody>
      </p:sp>
      <p:pic>
        <p:nvPicPr>
          <p:cNvPr id="12" name="Picture 2" descr="Virtual CellProfiler Workshop from the Imaging Platform at the Broad  Institute | Micron さん">
            <a:hlinkClick r:id="rId2"/>
            <a:extLst>
              <a:ext uri="{FF2B5EF4-FFF2-40B4-BE49-F238E27FC236}">
                <a16:creationId xmlns:a16="http://schemas.microsoft.com/office/drawing/2014/main" id="{B4B7C73A-AD08-C723-38BC-9D415608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719" y="0"/>
            <a:ext cx="3311281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CCC0440-0CB4-B8D1-CC41-B831FE49207D}"/>
              </a:ext>
            </a:extLst>
          </p:cNvPr>
          <p:cNvSpPr/>
          <p:nvPr/>
        </p:nvSpPr>
        <p:spPr>
          <a:xfrm>
            <a:off x="3657600" y="1772529"/>
            <a:ext cx="4262511" cy="82999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94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C65316-FE8F-E842-B7D1-0656069A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809" y="0"/>
            <a:ext cx="10335065" cy="67012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3F232-AE45-16C9-D84D-B84F653BE95D}"/>
              </a:ext>
            </a:extLst>
          </p:cNvPr>
          <p:cNvSpPr txBox="1"/>
          <p:nvPr/>
        </p:nvSpPr>
        <p:spPr>
          <a:xfrm>
            <a:off x="5524500" y="3105834"/>
            <a:ext cx="340042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Images : 	.tiff format</a:t>
            </a:r>
          </a:p>
          <a:p>
            <a:r>
              <a:rPr lang="en-US" dirty="0">
                <a:solidFill>
                  <a:srgbClr val="0070C0"/>
                </a:solidFill>
                <a:latin typeface="+mj-lt"/>
              </a:rPr>
              <a:t>	Preferably grey scale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58448E-CF81-BD97-3F84-460AB3E9EE7D}"/>
              </a:ext>
            </a:extLst>
          </p:cNvPr>
          <p:cNvSpPr/>
          <p:nvPr/>
        </p:nvSpPr>
        <p:spPr>
          <a:xfrm>
            <a:off x="9647301" y="2265800"/>
            <a:ext cx="1971675" cy="8400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22F3CBB2-E368-D163-6D5D-BFD1597F12B9}"/>
              </a:ext>
            </a:extLst>
          </p:cNvPr>
          <p:cNvSpPr/>
          <p:nvPr/>
        </p:nvSpPr>
        <p:spPr>
          <a:xfrm flipH="1">
            <a:off x="8924925" y="1468522"/>
            <a:ext cx="1216152" cy="731520"/>
          </a:xfrm>
          <a:prstGeom prst="curvedDownArrow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20016-64D5-0B63-64BF-A3240E47725D}"/>
              </a:ext>
            </a:extLst>
          </p:cNvPr>
          <p:cNvSpPr txBox="1"/>
          <p:nvPr/>
        </p:nvSpPr>
        <p:spPr>
          <a:xfrm>
            <a:off x="9560661" y="2329772"/>
            <a:ext cx="2090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+mj-lt"/>
              </a:rPr>
              <a:t>Drag and drop Images here </a:t>
            </a:r>
          </a:p>
        </p:txBody>
      </p:sp>
    </p:spTree>
    <p:extLst>
      <p:ext uri="{BB962C8B-B14F-4D97-AF65-F5344CB8AC3E}">
        <p14:creationId xmlns:p14="http://schemas.microsoft.com/office/powerpoint/2010/main" val="342154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778862-94FE-C610-3B8F-17595ED57C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604" y="0"/>
            <a:ext cx="10410791" cy="673334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631DF6-A668-E9AD-422D-7F462747C399}"/>
              </a:ext>
            </a:extLst>
          </p:cNvPr>
          <p:cNvSpPr/>
          <p:nvPr/>
        </p:nvSpPr>
        <p:spPr>
          <a:xfrm>
            <a:off x="4064000" y="1509486"/>
            <a:ext cx="2656114" cy="87085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and white image of a black surface&#10;&#10;Description automatically generated">
            <a:extLst>
              <a:ext uri="{FF2B5EF4-FFF2-40B4-BE49-F238E27FC236}">
                <a16:creationId xmlns:a16="http://schemas.microsoft.com/office/drawing/2014/main" id="{395E0823-F811-2415-59EC-263FD5AB2E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3528" y="1611726"/>
            <a:ext cx="1803338" cy="1817274"/>
          </a:xfrm>
          <a:prstGeom prst="rect">
            <a:avLst/>
          </a:prstGeom>
        </p:spPr>
      </p:pic>
      <p:pic>
        <p:nvPicPr>
          <p:cNvPr id="11" name="Picture 10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946225E-F426-1767-B19A-B3AEEF4740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3157" y="1611727"/>
            <a:ext cx="1808885" cy="1817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B3F2AA-6E7E-22B1-531A-E877C050E979}"/>
              </a:ext>
            </a:extLst>
          </p:cNvPr>
          <p:cNvSpPr txBox="1"/>
          <p:nvPr/>
        </p:nvSpPr>
        <p:spPr>
          <a:xfrm>
            <a:off x="7127251" y="1611726"/>
            <a:ext cx="57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365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7F65B-8AEB-98EB-EF9B-A38C429E9293}"/>
              </a:ext>
            </a:extLst>
          </p:cNvPr>
          <p:cNvSpPr txBox="1"/>
          <p:nvPr/>
        </p:nvSpPr>
        <p:spPr>
          <a:xfrm>
            <a:off x="9025167" y="1611726"/>
            <a:ext cx="57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C874C-1E79-4A57-7139-9894CCE67560}"/>
              </a:ext>
            </a:extLst>
          </p:cNvPr>
          <p:cNvSpPr txBox="1"/>
          <p:nvPr/>
        </p:nvSpPr>
        <p:spPr>
          <a:xfrm>
            <a:off x="7113157" y="3036864"/>
            <a:ext cx="79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820A33-B82F-3345-8531-B3CE527625C0}"/>
              </a:ext>
            </a:extLst>
          </p:cNvPr>
          <p:cNvSpPr txBox="1"/>
          <p:nvPr/>
        </p:nvSpPr>
        <p:spPr>
          <a:xfrm>
            <a:off x="9013528" y="3036864"/>
            <a:ext cx="79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NeuN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0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8F91B4-F3C9-1E86-095C-B49EC05A2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266" y="-16727"/>
            <a:ext cx="7302637" cy="685800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514F0C1-FF2B-9BFA-8052-DE5227E3C3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900" y="969227"/>
            <a:ext cx="2819400" cy="8382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E1512-62B2-B67F-A3EB-B5381B44F446}"/>
              </a:ext>
            </a:extLst>
          </p:cNvPr>
          <p:cNvSpPr/>
          <p:nvPr/>
        </p:nvSpPr>
        <p:spPr>
          <a:xfrm>
            <a:off x="10415239" y="1122379"/>
            <a:ext cx="301084" cy="68504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image of a black surface&#10;&#10;Description automatically generated">
            <a:extLst>
              <a:ext uri="{FF2B5EF4-FFF2-40B4-BE49-F238E27FC236}">
                <a16:creationId xmlns:a16="http://schemas.microsoft.com/office/drawing/2014/main" id="{BA503462-2DFF-573B-3552-D2ED2845C7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6542" y="2135458"/>
            <a:ext cx="1267024" cy="1276815"/>
          </a:xfrm>
          <a:prstGeom prst="rect">
            <a:avLst/>
          </a:prstGeom>
        </p:spPr>
      </p:pic>
      <p:pic>
        <p:nvPicPr>
          <p:cNvPr id="12" name="Picture 11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F697C612-E975-256D-BD87-EDA7D29DD2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989" y="2135459"/>
            <a:ext cx="1270921" cy="1276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5AB53D-C8EC-EF24-8467-AD8DA61C7206}"/>
              </a:ext>
            </a:extLst>
          </p:cNvPr>
          <p:cNvSpPr txBox="1"/>
          <p:nvPr/>
        </p:nvSpPr>
        <p:spPr>
          <a:xfrm>
            <a:off x="8710357" y="2109442"/>
            <a:ext cx="528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365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D10D3-D016-C7C1-5F33-90F3D2579437}"/>
              </a:ext>
            </a:extLst>
          </p:cNvPr>
          <p:cNvSpPr txBox="1"/>
          <p:nvPr/>
        </p:nvSpPr>
        <p:spPr>
          <a:xfrm>
            <a:off x="9939626" y="2109442"/>
            <a:ext cx="1070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CBA99-923D-5101-E3E5-2820FCB00FC6}"/>
              </a:ext>
            </a:extLst>
          </p:cNvPr>
          <p:cNvSpPr txBox="1"/>
          <p:nvPr/>
        </p:nvSpPr>
        <p:spPr>
          <a:xfrm>
            <a:off x="8730014" y="3026448"/>
            <a:ext cx="68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Dapi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7A4FE0-FB01-ECE6-60FF-BD3BF8AE89D5}"/>
              </a:ext>
            </a:extLst>
          </p:cNvPr>
          <p:cNvSpPr txBox="1"/>
          <p:nvPr/>
        </p:nvSpPr>
        <p:spPr>
          <a:xfrm>
            <a:off x="9993910" y="3026447"/>
            <a:ext cx="68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NeuN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3D5132-E2C4-CCF4-31E1-320B21330397}"/>
              </a:ext>
            </a:extLst>
          </p:cNvPr>
          <p:cNvSpPr/>
          <p:nvPr/>
        </p:nvSpPr>
        <p:spPr>
          <a:xfrm>
            <a:off x="3988418" y="2109441"/>
            <a:ext cx="1241503" cy="143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E2A6CC-FE9C-0EEB-F2D8-FBD1347947CD}"/>
              </a:ext>
            </a:extLst>
          </p:cNvPr>
          <p:cNvSpPr/>
          <p:nvPr/>
        </p:nvSpPr>
        <p:spPr>
          <a:xfrm>
            <a:off x="6569270" y="1628078"/>
            <a:ext cx="556359" cy="17934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F1CB1C-4A0C-4D67-5FF6-F02F5096E773}"/>
              </a:ext>
            </a:extLst>
          </p:cNvPr>
          <p:cNvSpPr/>
          <p:nvPr/>
        </p:nvSpPr>
        <p:spPr>
          <a:xfrm>
            <a:off x="3988418" y="1807427"/>
            <a:ext cx="315953" cy="17934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7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39831</TotalTime>
  <Words>1274</Words>
  <Application>Microsoft Macintosh PowerPoint</Application>
  <PresentationFormat>Widescreen</PresentationFormat>
  <Paragraphs>207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Times</vt:lpstr>
      <vt:lpstr>Arial</vt:lpstr>
      <vt:lpstr>Calibri</vt:lpstr>
      <vt:lpstr>Calibri Light</vt:lpstr>
      <vt:lpstr>Office Theme</vt:lpstr>
      <vt:lpstr>Image analysis and segmentation on human post-mortem brain tissue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Separating touching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 existing pipelines online!</vt:lpstr>
      <vt:lpstr>PowerPoint Presentation</vt:lpstr>
      <vt:lpstr>PowerPoint Presentation</vt:lpstr>
      <vt:lpstr>Count the number of NeuN+Dapi+ cells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segmentation </dc:title>
  <dc:creator>Taga, Mariko F.</dc:creator>
  <cp:lastModifiedBy>Taga, Mariko F.</cp:lastModifiedBy>
  <cp:revision>94</cp:revision>
  <dcterms:created xsi:type="dcterms:W3CDTF">2023-10-13T17:52:48Z</dcterms:created>
  <dcterms:modified xsi:type="dcterms:W3CDTF">2023-11-14T23:20:44Z</dcterms:modified>
</cp:coreProperties>
</file>